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35"/>
  </p:notesMasterIdLst>
  <p:handoutMasterIdLst>
    <p:handoutMasterId r:id="rId36"/>
  </p:handoutMasterIdLst>
  <p:sldIdLst>
    <p:sldId id="271" r:id="rId5"/>
    <p:sldId id="301" r:id="rId6"/>
    <p:sldId id="275" r:id="rId7"/>
    <p:sldId id="302" r:id="rId8"/>
    <p:sldId id="281" r:id="rId9"/>
    <p:sldId id="282" r:id="rId10"/>
    <p:sldId id="283" r:id="rId11"/>
    <p:sldId id="298" r:id="rId12"/>
    <p:sldId id="273" r:id="rId13"/>
    <p:sldId id="284" r:id="rId14"/>
    <p:sldId id="285" r:id="rId15"/>
    <p:sldId id="286" r:id="rId16"/>
    <p:sldId id="299" r:id="rId17"/>
    <p:sldId id="276" r:id="rId18"/>
    <p:sldId id="287" r:id="rId19"/>
    <p:sldId id="291" r:id="rId20"/>
    <p:sldId id="288" r:id="rId21"/>
    <p:sldId id="289" r:id="rId22"/>
    <p:sldId id="300" r:id="rId23"/>
    <p:sldId id="295" r:id="rId24"/>
    <p:sldId id="296" r:id="rId25"/>
    <p:sldId id="297" r:id="rId26"/>
    <p:sldId id="277" r:id="rId27"/>
    <p:sldId id="290" r:id="rId28"/>
    <p:sldId id="279" r:id="rId29"/>
    <p:sldId id="292" r:id="rId30"/>
    <p:sldId id="270" r:id="rId31"/>
    <p:sldId id="293" r:id="rId32"/>
    <p:sldId id="294" r:id="rId33"/>
    <p:sldId id="280" r:id="rId3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2A63"/>
    <a:srgbClr val="EAEAEA"/>
    <a:srgbClr val="CD9D2C"/>
    <a:srgbClr val="00689B"/>
    <a:srgbClr val="9CB63C"/>
    <a:srgbClr val="00A8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03C7DB-F3C2-46D5-85EC-0249D1F9CA23}" v="6" dt="2023-10-24T12:54:23.5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23" autoAdjust="0"/>
    <p:restoredTop sz="86431" autoAdjust="0"/>
  </p:normalViewPr>
  <p:slideViewPr>
    <p:cSldViewPr snapToGrid="0">
      <p:cViewPr varScale="1">
        <p:scale>
          <a:sx n="95" d="100"/>
          <a:sy n="95" d="100"/>
        </p:scale>
        <p:origin x="1662" y="96"/>
      </p:cViewPr>
      <p:guideLst>
        <p:guide orient="horz" pos="2160"/>
        <p:guide pos="2880"/>
      </p:guideLst>
    </p:cSldViewPr>
  </p:slideViewPr>
  <p:outlineViewPr>
    <p:cViewPr>
      <p:scale>
        <a:sx n="33" d="100"/>
        <a:sy n="33" d="100"/>
      </p:scale>
      <p:origin x="0" y="-9642"/>
    </p:cViewPr>
  </p:outlin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2A4A00-1DB5-46D3-A6CC-69EF7BD42A53}" type="doc">
      <dgm:prSet loTypeId="urn:microsoft.com/office/officeart/2005/8/layout/hProcess4" loCatId="process" qsTypeId="urn:microsoft.com/office/officeart/2005/8/quickstyle/simple1" qsCatId="simple" csTypeId="urn:microsoft.com/office/officeart/2005/8/colors/accent1_2" csCatId="accent1" phldr="1"/>
      <dgm:spPr/>
      <dgm:t>
        <a:bodyPr/>
        <a:lstStyle/>
        <a:p>
          <a:endParaRPr lang="en-US"/>
        </a:p>
      </dgm:t>
    </dgm:pt>
    <dgm:pt modelId="{B0E87BB7-4FD8-4A27-9A8C-3F0D255D2483}">
      <dgm:prSet phldrT="[Text]" custT="1"/>
      <dgm:spPr>
        <a:solidFill>
          <a:srgbClr val="262A63"/>
        </a:solidFill>
      </dgm:spPr>
      <dgm:t>
        <a:bodyPr/>
        <a:lstStyle/>
        <a:p>
          <a:r>
            <a:rPr lang="en-US" sz="2800" dirty="0"/>
            <a:t>Initial Approval</a:t>
          </a:r>
        </a:p>
      </dgm:t>
    </dgm:pt>
    <dgm:pt modelId="{7FCEDD24-195C-4B9E-8F69-F958308917D5}" type="parTrans" cxnId="{AF25F4E2-70A4-401F-A68F-5448604E4497}">
      <dgm:prSet/>
      <dgm:spPr/>
      <dgm:t>
        <a:bodyPr/>
        <a:lstStyle/>
        <a:p>
          <a:endParaRPr lang="en-US"/>
        </a:p>
      </dgm:t>
    </dgm:pt>
    <dgm:pt modelId="{AB188541-96A7-44F4-BE09-38A86EF0F4A7}" type="sibTrans" cxnId="{AF25F4E2-70A4-401F-A68F-5448604E4497}">
      <dgm:prSet/>
      <dgm:spPr/>
      <dgm:t>
        <a:bodyPr/>
        <a:lstStyle/>
        <a:p>
          <a:endParaRPr lang="en-US"/>
        </a:p>
      </dgm:t>
    </dgm:pt>
    <dgm:pt modelId="{80E69B83-CB1F-4A6E-B9E2-9D5BA68EBD6F}">
      <dgm:prSet phldrT="[Text]" custT="1"/>
      <dgm:spPr/>
      <dgm:t>
        <a:bodyPr/>
        <a:lstStyle/>
        <a:p>
          <a:r>
            <a:rPr lang="en-US" sz="2800" dirty="0"/>
            <a:t>Request for Application (RFA) submitted to FDOE by Sheriff's Office</a:t>
          </a:r>
        </a:p>
      </dgm:t>
    </dgm:pt>
    <dgm:pt modelId="{65FCB8FD-5CB3-4F4C-B08B-224D533BC940}" type="parTrans" cxnId="{46EC66C0-AD63-476D-8206-F22996729D29}">
      <dgm:prSet/>
      <dgm:spPr/>
      <dgm:t>
        <a:bodyPr/>
        <a:lstStyle/>
        <a:p>
          <a:endParaRPr lang="en-US"/>
        </a:p>
      </dgm:t>
    </dgm:pt>
    <dgm:pt modelId="{8AD2BBD9-EC80-4DD6-BCEF-155B8632FA63}" type="sibTrans" cxnId="{46EC66C0-AD63-476D-8206-F22996729D29}">
      <dgm:prSet/>
      <dgm:spPr/>
      <dgm:t>
        <a:bodyPr/>
        <a:lstStyle/>
        <a:p>
          <a:endParaRPr lang="en-US"/>
        </a:p>
      </dgm:t>
    </dgm:pt>
    <dgm:pt modelId="{453BD684-035D-47A6-A511-C190FC05AA92}">
      <dgm:prSet phldrT="[Text]" custT="1"/>
      <dgm:spPr/>
      <dgm:t>
        <a:bodyPr/>
        <a:lstStyle/>
        <a:p>
          <a:r>
            <a:rPr lang="en-US" sz="2800" dirty="0"/>
            <a:t>RFA routed for approval</a:t>
          </a:r>
        </a:p>
      </dgm:t>
    </dgm:pt>
    <dgm:pt modelId="{F1F68621-1AC6-4733-898E-801356601055}" type="parTrans" cxnId="{58E5F289-8D97-4740-AADE-A79225EF4A46}">
      <dgm:prSet/>
      <dgm:spPr/>
      <dgm:t>
        <a:bodyPr/>
        <a:lstStyle/>
        <a:p>
          <a:endParaRPr lang="en-US"/>
        </a:p>
      </dgm:t>
    </dgm:pt>
    <dgm:pt modelId="{660F4967-EF4C-4DC6-BF3D-73BBAACA78D2}" type="sibTrans" cxnId="{58E5F289-8D97-4740-AADE-A79225EF4A46}">
      <dgm:prSet/>
      <dgm:spPr/>
      <dgm:t>
        <a:bodyPr/>
        <a:lstStyle/>
        <a:p>
          <a:endParaRPr lang="en-US"/>
        </a:p>
      </dgm:t>
    </dgm:pt>
    <dgm:pt modelId="{CC626B11-51DE-475A-A623-DE39182EAC6A}">
      <dgm:prSet phldrT="[Text]" custT="1"/>
      <dgm:spPr>
        <a:solidFill>
          <a:srgbClr val="262A63"/>
        </a:solidFill>
      </dgm:spPr>
      <dgm:t>
        <a:bodyPr/>
        <a:lstStyle/>
        <a:p>
          <a:r>
            <a:rPr lang="en-US" sz="2800" dirty="0"/>
            <a:t>Documentation</a:t>
          </a:r>
        </a:p>
      </dgm:t>
    </dgm:pt>
    <dgm:pt modelId="{C5996447-B586-4C7B-99B7-5BE6F2152783}" type="parTrans" cxnId="{FDC69D4C-5448-4390-8FB3-9E2A6221B4D3}">
      <dgm:prSet/>
      <dgm:spPr/>
      <dgm:t>
        <a:bodyPr/>
        <a:lstStyle/>
        <a:p>
          <a:endParaRPr lang="en-US"/>
        </a:p>
      </dgm:t>
    </dgm:pt>
    <dgm:pt modelId="{1E7E5B53-1A20-4FA4-878C-C92B841F8542}" type="sibTrans" cxnId="{FDC69D4C-5448-4390-8FB3-9E2A6221B4D3}">
      <dgm:prSet/>
      <dgm:spPr/>
      <dgm:t>
        <a:bodyPr/>
        <a:lstStyle/>
        <a:p>
          <a:endParaRPr lang="en-US"/>
        </a:p>
      </dgm:t>
    </dgm:pt>
    <dgm:pt modelId="{EF267554-350C-4A5F-B563-ECDA96B22E0D}">
      <dgm:prSet phldrT="[Text]" custT="1"/>
      <dgm:spPr/>
      <dgm:t>
        <a:bodyPr/>
        <a:lstStyle/>
        <a:p>
          <a:r>
            <a:rPr lang="en-US" sz="2800" dirty="0"/>
            <a:t>Request for reimbursement submitted</a:t>
          </a:r>
        </a:p>
      </dgm:t>
    </dgm:pt>
    <dgm:pt modelId="{B2879C8A-199F-4DCC-AA19-96CDC1300ED9}" type="parTrans" cxnId="{2F2CEA1C-0A1F-47BE-9482-ACD3B2891E67}">
      <dgm:prSet/>
      <dgm:spPr/>
      <dgm:t>
        <a:bodyPr/>
        <a:lstStyle/>
        <a:p>
          <a:endParaRPr lang="en-US"/>
        </a:p>
      </dgm:t>
    </dgm:pt>
    <dgm:pt modelId="{C8BBA8CD-9A5F-41EC-BBAC-5AD2D1AC2834}" type="sibTrans" cxnId="{2F2CEA1C-0A1F-47BE-9482-ACD3B2891E67}">
      <dgm:prSet/>
      <dgm:spPr/>
      <dgm:t>
        <a:bodyPr/>
        <a:lstStyle/>
        <a:p>
          <a:endParaRPr lang="en-US"/>
        </a:p>
      </dgm:t>
    </dgm:pt>
    <dgm:pt modelId="{478C5A4E-2A36-4324-AADF-B43084CE1980}">
      <dgm:prSet phldrT="[Text]" custT="1"/>
      <dgm:spPr>
        <a:solidFill>
          <a:srgbClr val="262A63"/>
        </a:solidFill>
      </dgm:spPr>
      <dgm:t>
        <a:bodyPr/>
        <a:lstStyle/>
        <a:p>
          <a:r>
            <a:rPr lang="en-US" sz="2800" dirty="0"/>
            <a:t>Award provided to Sheriff's Office</a:t>
          </a:r>
        </a:p>
      </dgm:t>
    </dgm:pt>
    <dgm:pt modelId="{F155B5C3-6110-4671-8D72-CD198C8B6ADB}" type="parTrans" cxnId="{0D7975C8-6696-4117-92A6-CCF206553D4E}">
      <dgm:prSet/>
      <dgm:spPr/>
      <dgm:t>
        <a:bodyPr/>
        <a:lstStyle/>
        <a:p>
          <a:endParaRPr lang="en-US"/>
        </a:p>
      </dgm:t>
    </dgm:pt>
    <dgm:pt modelId="{697F7ED6-3A8E-41C9-99FB-59FC74BE8509}" type="sibTrans" cxnId="{0D7975C8-6696-4117-92A6-CCF206553D4E}">
      <dgm:prSet/>
      <dgm:spPr/>
      <dgm:t>
        <a:bodyPr/>
        <a:lstStyle/>
        <a:p>
          <a:endParaRPr lang="en-US"/>
        </a:p>
      </dgm:t>
    </dgm:pt>
    <dgm:pt modelId="{119580E2-7D5F-4568-9C4D-195562F28A03}">
      <dgm:prSet phldrT="[Text]" custT="1"/>
      <dgm:spPr/>
      <dgm:t>
        <a:bodyPr/>
        <a:lstStyle/>
        <a:p>
          <a:r>
            <a:rPr lang="en-US" sz="2800" dirty="0"/>
            <a:t>Amendments handled accordingly</a:t>
          </a:r>
        </a:p>
      </dgm:t>
    </dgm:pt>
    <dgm:pt modelId="{756107FA-D3EF-4D74-8395-2A974AE420AF}" type="parTrans" cxnId="{C4720384-3529-43BD-8C40-30E7DFD79B68}">
      <dgm:prSet/>
      <dgm:spPr/>
      <dgm:t>
        <a:bodyPr/>
        <a:lstStyle/>
        <a:p>
          <a:endParaRPr lang="en-US"/>
        </a:p>
      </dgm:t>
    </dgm:pt>
    <dgm:pt modelId="{00FC0636-EAC8-41D7-A14C-248B7A39C220}" type="sibTrans" cxnId="{C4720384-3529-43BD-8C40-30E7DFD79B68}">
      <dgm:prSet/>
      <dgm:spPr/>
      <dgm:t>
        <a:bodyPr/>
        <a:lstStyle/>
        <a:p>
          <a:endParaRPr lang="en-US"/>
        </a:p>
      </dgm:t>
    </dgm:pt>
    <dgm:pt modelId="{9A84EDFC-A03F-450B-9513-57A33F4F880F}">
      <dgm:prSet custT="1"/>
      <dgm:spPr/>
      <dgm:t>
        <a:bodyPr/>
        <a:lstStyle/>
        <a:p>
          <a:r>
            <a:rPr lang="en-US" sz="2800" dirty="0"/>
            <a:t>Receipts, invoices, etc. submitted electronically</a:t>
          </a:r>
        </a:p>
      </dgm:t>
    </dgm:pt>
    <dgm:pt modelId="{ED6F7C8B-A824-40CA-AF6D-F12CAB675206}" type="parTrans" cxnId="{4655A633-4A5D-48F4-9F28-61C91AEE0B5A}">
      <dgm:prSet/>
      <dgm:spPr/>
      <dgm:t>
        <a:bodyPr/>
        <a:lstStyle/>
        <a:p>
          <a:endParaRPr lang="en-US"/>
        </a:p>
      </dgm:t>
    </dgm:pt>
    <dgm:pt modelId="{8A74BB0D-E4E9-40A5-AE15-DD262FDE4D29}" type="sibTrans" cxnId="{4655A633-4A5D-48F4-9F28-61C91AEE0B5A}">
      <dgm:prSet/>
      <dgm:spPr/>
      <dgm:t>
        <a:bodyPr/>
        <a:lstStyle/>
        <a:p>
          <a:endParaRPr lang="en-US"/>
        </a:p>
      </dgm:t>
    </dgm:pt>
    <dgm:pt modelId="{F13AB6E5-B1D1-4025-9F05-CCD0EEF4F75F}">
      <dgm:prSet custT="1"/>
      <dgm:spPr/>
      <dgm:t>
        <a:bodyPr/>
        <a:lstStyle/>
        <a:p>
          <a:r>
            <a:rPr lang="en-US" sz="2800" dirty="0"/>
            <a:t>Contract Summary Form executed</a:t>
          </a:r>
        </a:p>
      </dgm:t>
    </dgm:pt>
    <dgm:pt modelId="{2653E784-D74D-4C40-B6B8-AFFC4074D065}" type="parTrans" cxnId="{00A263EB-2BDD-4D6A-AE2D-BDE7FF863535}">
      <dgm:prSet/>
      <dgm:spPr/>
      <dgm:t>
        <a:bodyPr/>
        <a:lstStyle/>
        <a:p>
          <a:endParaRPr lang="en-US"/>
        </a:p>
      </dgm:t>
    </dgm:pt>
    <dgm:pt modelId="{09A4D9B8-145E-40E4-87FC-8B1B574F8C30}" type="sibTrans" cxnId="{00A263EB-2BDD-4D6A-AE2D-BDE7FF863535}">
      <dgm:prSet/>
      <dgm:spPr/>
      <dgm:t>
        <a:bodyPr/>
        <a:lstStyle/>
        <a:p>
          <a:endParaRPr lang="en-US"/>
        </a:p>
      </dgm:t>
    </dgm:pt>
    <dgm:pt modelId="{3DEA2007-A098-4593-9EA1-C0FF3E447CE5}" type="pres">
      <dgm:prSet presAssocID="{202A4A00-1DB5-46D3-A6CC-69EF7BD42A53}" presName="Name0" presStyleCnt="0">
        <dgm:presLayoutVars>
          <dgm:dir/>
          <dgm:animLvl val="lvl"/>
          <dgm:resizeHandles val="exact"/>
        </dgm:presLayoutVars>
      </dgm:prSet>
      <dgm:spPr/>
    </dgm:pt>
    <dgm:pt modelId="{8854C7D9-F024-4058-9D40-C962FC282F41}" type="pres">
      <dgm:prSet presAssocID="{202A4A00-1DB5-46D3-A6CC-69EF7BD42A53}" presName="tSp" presStyleCnt="0"/>
      <dgm:spPr/>
    </dgm:pt>
    <dgm:pt modelId="{0DFEF0F0-154A-43C0-AA68-F792BDC94BCA}" type="pres">
      <dgm:prSet presAssocID="{202A4A00-1DB5-46D3-A6CC-69EF7BD42A53}" presName="bSp" presStyleCnt="0"/>
      <dgm:spPr/>
    </dgm:pt>
    <dgm:pt modelId="{5EC8B946-0697-47B3-B475-2D5B8FB4E5E3}" type="pres">
      <dgm:prSet presAssocID="{202A4A00-1DB5-46D3-A6CC-69EF7BD42A53}" presName="process" presStyleCnt="0"/>
      <dgm:spPr/>
    </dgm:pt>
    <dgm:pt modelId="{62E00A8C-25C3-4D97-AA08-5F60C904EEF4}" type="pres">
      <dgm:prSet presAssocID="{B0E87BB7-4FD8-4A27-9A8C-3F0D255D2483}" presName="composite1" presStyleCnt="0"/>
      <dgm:spPr/>
    </dgm:pt>
    <dgm:pt modelId="{88B22D97-A4A5-4A3A-BEDA-C502060E1D80}" type="pres">
      <dgm:prSet presAssocID="{B0E87BB7-4FD8-4A27-9A8C-3F0D255D2483}" presName="dummyNode1" presStyleLbl="node1" presStyleIdx="0" presStyleCnt="3"/>
      <dgm:spPr/>
    </dgm:pt>
    <dgm:pt modelId="{4C5C4665-AF38-4D6C-9EA4-B77DE99D956D}" type="pres">
      <dgm:prSet presAssocID="{B0E87BB7-4FD8-4A27-9A8C-3F0D255D2483}" presName="childNode1" presStyleLbl="bgAcc1" presStyleIdx="0" presStyleCnt="3" custScaleX="159468" custScaleY="334472" custLinFactNeighborX="11978" custLinFactNeighborY="-45358">
        <dgm:presLayoutVars>
          <dgm:bulletEnabled val="1"/>
        </dgm:presLayoutVars>
      </dgm:prSet>
      <dgm:spPr/>
    </dgm:pt>
    <dgm:pt modelId="{33854E94-0B05-4C2B-9BC1-9A43EFE9B8A9}" type="pres">
      <dgm:prSet presAssocID="{B0E87BB7-4FD8-4A27-9A8C-3F0D255D2483}" presName="childNode1tx" presStyleLbl="bgAcc1" presStyleIdx="0" presStyleCnt="3">
        <dgm:presLayoutVars>
          <dgm:bulletEnabled val="1"/>
        </dgm:presLayoutVars>
      </dgm:prSet>
      <dgm:spPr/>
    </dgm:pt>
    <dgm:pt modelId="{79E0112C-397B-4708-854C-9049E6DDFCA3}" type="pres">
      <dgm:prSet presAssocID="{B0E87BB7-4FD8-4A27-9A8C-3F0D255D2483}" presName="parentNode1" presStyleLbl="node1" presStyleIdx="0" presStyleCnt="3" custScaleX="109146" custScaleY="150320" custLinFactY="68918" custLinFactNeighborX="2172" custLinFactNeighborY="100000">
        <dgm:presLayoutVars>
          <dgm:chMax val="1"/>
          <dgm:bulletEnabled val="1"/>
        </dgm:presLayoutVars>
      </dgm:prSet>
      <dgm:spPr/>
    </dgm:pt>
    <dgm:pt modelId="{07EC20CC-8FD1-4FD8-87D1-9070EC47CEFE}" type="pres">
      <dgm:prSet presAssocID="{B0E87BB7-4FD8-4A27-9A8C-3F0D255D2483}" presName="connSite1" presStyleCnt="0"/>
      <dgm:spPr/>
    </dgm:pt>
    <dgm:pt modelId="{3CFD3B44-3CF8-4027-B42A-D2A1FF44D30F}" type="pres">
      <dgm:prSet presAssocID="{AB188541-96A7-44F4-BE09-38A86EF0F4A7}" presName="Name9" presStyleLbl="sibTrans2D1" presStyleIdx="0" presStyleCnt="2"/>
      <dgm:spPr/>
    </dgm:pt>
    <dgm:pt modelId="{A45D15D0-9697-44F5-9300-D112F1E619D0}" type="pres">
      <dgm:prSet presAssocID="{CC626B11-51DE-475A-A623-DE39182EAC6A}" presName="composite2" presStyleCnt="0"/>
      <dgm:spPr/>
    </dgm:pt>
    <dgm:pt modelId="{69630635-CB84-4BD0-A468-72A4D0AD8C99}" type="pres">
      <dgm:prSet presAssocID="{CC626B11-51DE-475A-A623-DE39182EAC6A}" presName="dummyNode2" presStyleLbl="node1" presStyleIdx="0" presStyleCnt="3"/>
      <dgm:spPr/>
    </dgm:pt>
    <dgm:pt modelId="{B6B8ADD9-854D-4ACA-A99A-8637CB8D720D}" type="pres">
      <dgm:prSet presAssocID="{CC626B11-51DE-475A-A623-DE39182EAC6A}" presName="childNode2" presStyleLbl="bgAcc1" presStyleIdx="1" presStyleCnt="3" custScaleX="191351" custScaleY="335604" custLinFactNeighborX="3309" custLinFactNeighborY="6685">
        <dgm:presLayoutVars>
          <dgm:bulletEnabled val="1"/>
        </dgm:presLayoutVars>
      </dgm:prSet>
      <dgm:spPr/>
    </dgm:pt>
    <dgm:pt modelId="{648BA285-B9DC-43E8-8F33-05A77BD2426E}" type="pres">
      <dgm:prSet presAssocID="{CC626B11-51DE-475A-A623-DE39182EAC6A}" presName="childNode2tx" presStyleLbl="bgAcc1" presStyleIdx="1" presStyleCnt="3">
        <dgm:presLayoutVars>
          <dgm:bulletEnabled val="1"/>
        </dgm:presLayoutVars>
      </dgm:prSet>
      <dgm:spPr/>
    </dgm:pt>
    <dgm:pt modelId="{5D5DC06C-8A3E-4230-B5F9-64CBDD18C6D9}" type="pres">
      <dgm:prSet presAssocID="{CC626B11-51DE-475A-A623-DE39182EAC6A}" presName="parentNode2" presStyleLbl="node1" presStyleIdx="1" presStyleCnt="3" custScaleX="175084" custScaleY="142181" custLinFactY="-55221" custLinFactNeighborX="7504" custLinFactNeighborY="-100000">
        <dgm:presLayoutVars>
          <dgm:chMax val="0"/>
          <dgm:bulletEnabled val="1"/>
        </dgm:presLayoutVars>
      </dgm:prSet>
      <dgm:spPr/>
    </dgm:pt>
    <dgm:pt modelId="{8868F51B-8978-4D5E-B26D-EF211FC8113C}" type="pres">
      <dgm:prSet presAssocID="{CC626B11-51DE-475A-A623-DE39182EAC6A}" presName="connSite2" presStyleCnt="0"/>
      <dgm:spPr/>
    </dgm:pt>
    <dgm:pt modelId="{AB9DBCFB-1CAD-4DE3-92B8-B963F4997C2E}" type="pres">
      <dgm:prSet presAssocID="{1E7E5B53-1A20-4FA4-878C-C92B841F8542}" presName="Name18" presStyleLbl="sibTrans2D1" presStyleIdx="1" presStyleCnt="2"/>
      <dgm:spPr/>
    </dgm:pt>
    <dgm:pt modelId="{6C46CF4D-1539-460B-9C27-1CCCE69589C5}" type="pres">
      <dgm:prSet presAssocID="{478C5A4E-2A36-4324-AADF-B43084CE1980}" presName="composite1" presStyleCnt="0"/>
      <dgm:spPr/>
    </dgm:pt>
    <dgm:pt modelId="{EC0682A2-821A-4481-A238-E0013EE46DE8}" type="pres">
      <dgm:prSet presAssocID="{478C5A4E-2A36-4324-AADF-B43084CE1980}" presName="dummyNode1" presStyleLbl="node1" presStyleIdx="1" presStyleCnt="3"/>
      <dgm:spPr/>
    </dgm:pt>
    <dgm:pt modelId="{5ACA6735-EC3F-4FF9-AFA3-E087B72F06A1}" type="pres">
      <dgm:prSet presAssocID="{478C5A4E-2A36-4324-AADF-B43084CE1980}" presName="childNode1" presStyleLbl="bgAcc1" presStyleIdx="2" presStyleCnt="3" custScaleX="166859" custScaleY="260728" custLinFactNeighborX="-5493" custLinFactNeighborY="-42118">
        <dgm:presLayoutVars>
          <dgm:bulletEnabled val="1"/>
        </dgm:presLayoutVars>
      </dgm:prSet>
      <dgm:spPr/>
    </dgm:pt>
    <dgm:pt modelId="{8B32F0CF-AD6F-4603-9E0B-E4E66A6305C1}" type="pres">
      <dgm:prSet presAssocID="{478C5A4E-2A36-4324-AADF-B43084CE1980}" presName="childNode1tx" presStyleLbl="bgAcc1" presStyleIdx="2" presStyleCnt="3">
        <dgm:presLayoutVars>
          <dgm:bulletEnabled val="1"/>
        </dgm:presLayoutVars>
      </dgm:prSet>
      <dgm:spPr/>
    </dgm:pt>
    <dgm:pt modelId="{381C7E69-A2BC-4BFE-B661-03B2077F8BF4}" type="pres">
      <dgm:prSet presAssocID="{478C5A4E-2A36-4324-AADF-B43084CE1980}" presName="parentNode1" presStyleLbl="node1" presStyleIdx="2" presStyleCnt="3" custScaleX="161698" custScaleY="318876" custLinFactY="84496" custLinFactNeighborX="-9379" custLinFactNeighborY="100000">
        <dgm:presLayoutVars>
          <dgm:chMax val="1"/>
          <dgm:bulletEnabled val="1"/>
        </dgm:presLayoutVars>
      </dgm:prSet>
      <dgm:spPr/>
    </dgm:pt>
    <dgm:pt modelId="{B4C5D913-FFE1-46A2-9EEC-EB9D0ED7F364}" type="pres">
      <dgm:prSet presAssocID="{478C5A4E-2A36-4324-AADF-B43084CE1980}" presName="connSite1" presStyleCnt="0"/>
      <dgm:spPr/>
    </dgm:pt>
  </dgm:ptLst>
  <dgm:cxnLst>
    <dgm:cxn modelId="{C1C94707-A1A0-44C0-8B4E-9D75F4F7A8F6}" type="presOf" srcId="{9A84EDFC-A03F-450B-9513-57A33F4F880F}" destId="{648BA285-B9DC-43E8-8F33-05A77BD2426E}" srcOrd="1" destOrd="1" presId="urn:microsoft.com/office/officeart/2005/8/layout/hProcess4"/>
    <dgm:cxn modelId="{2F2CEA1C-0A1F-47BE-9482-ACD3B2891E67}" srcId="{CC626B11-51DE-475A-A623-DE39182EAC6A}" destId="{EF267554-350C-4A5F-B563-ECDA96B22E0D}" srcOrd="0" destOrd="0" parTransId="{B2879C8A-199F-4DCC-AA19-96CDC1300ED9}" sibTransId="{C8BBA8CD-9A5F-41EC-BBAC-5AD2D1AC2834}"/>
    <dgm:cxn modelId="{1315711E-8FED-4D75-9786-0DE3370A3054}" type="presOf" srcId="{119580E2-7D5F-4568-9C4D-195562F28A03}" destId="{8B32F0CF-AD6F-4603-9E0B-E4E66A6305C1}" srcOrd="1" destOrd="0" presId="urn:microsoft.com/office/officeart/2005/8/layout/hProcess4"/>
    <dgm:cxn modelId="{4655A633-4A5D-48F4-9F28-61C91AEE0B5A}" srcId="{CC626B11-51DE-475A-A623-DE39182EAC6A}" destId="{9A84EDFC-A03F-450B-9513-57A33F4F880F}" srcOrd="1" destOrd="0" parTransId="{ED6F7C8B-A824-40CA-AF6D-F12CAB675206}" sibTransId="{8A74BB0D-E4E9-40A5-AE15-DD262FDE4D29}"/>
    <dgm:cxn modelId="{270A3A3E-7EDA-47D3-9541-092EA65CFEDB}" type="presOf" srcId="{EF267554-350C-4A5F-B563-ECDA96B22E0D}" destId="{B6B8ADD9-854D-4ACA-A99A-8637CB8D720D}" srcOrd="0" destOrd="0" presId="urn:microsoft.com/office/officeart/2005/8/layout/hProcess4"/>
    <dgm:cxn modelId="{125D963E-970C-4FB3-AFF3-9DB62298F4D6}" type="presOf" srcId="{F13AB6E5-B1D1-4025-9F05-CCD0EEF4F75F}" destId="{8B32F0CF-AD6F-4603-9E0B-E4E66A6305C1}" srcOrd="1" destOrd="1" presId="urn:microsoft.com/office/officeart/2005/8/layout/hProcess4"/>
    <dgm:cxn modelId="{7A879743-8209-4B08-8FD1-3774D955B09B}" type="presOf" srcId="{80E69B83-CB1F-4A6E-B9E2-9D5BA68EBD6F}" destId="{33854E94-0B05-4C2B-9BC1-9A43EFE9B8A9}" srcOrd="1" destOrd="0" presId="urn:microsoft.com/office/officeart/2005/8/layout/hProcess4"/>
    <dgm:cxn modelId="{FDC69D4C-5448-4390-8FB3-9E2A6221B4D3}" srcId="{202A4A00-1DB5-46D3-A6CC-69EF7BD42A53}" destId="{CC626B11-51DE-475A-A623-DE39182EAC6A}" srcOrd="1" destOrd="0" parTransId="{C5996447-B586-4C7B-99B7-5BE6F2152783}" sibTransId="{1E7E5B53-1A20-4FA4-878C-C92B841F8542}"/>
    <dgm:cxn modelId="{6FC5CC6E-A649-43B0-904E-3FC5158B1B0F}" type="presOf" srcId="{119580E2-7D5F-4568-9C4D-195562F28A03}" destId="{5ACA6735-EC3F-4FF9-AFA3-E087B72F06A1}" srcOrd="0" destOrd="0" presId="urn:microsoft.com/office/officeart/2005/8/layout/hProcess4"/>
    <dgm:cxn modelId="{491EF450-FBCB-4B50-8179-8911BBB35A9E}" type="presOf" srcId="{1E7E5B53-1A20-4FA4-878C-C92B841F8542}" destId="{AB9DBCFB-1CAD-4DE3-92B8-B963F4997C2E}" srcOrd="0" destOrd="0" presId="urn:microsoft.com/office/officeart/2005/8/layout/hProcess4"/>
    <dgm:cxn modelId="{96EB6B71-6FFC-4E74-9B02-5E82D7EC162A}" type="presOf" srcId="{B0E87BB7-4FD8-4A27-9A8C-3F0D255D2483}" destId="{79E0112C-397B-4708-854C-9049E6DDFCA3}" srcOrd="0" destOrd="0" presId="urn:microsoft.com/office/officeart/2005/8/layout/hProcess4"/>
    <dgm:cxn modelId="{EF62EE73-6464-4389-AA39-7FBA5FE77C5D}" type="presOf" srcId="{453BD684-035D-47A6-A511-C190FC05AA92}" destId="{33854E94-0B05-4C2B-9BC1-9A43EFE9B8A9}" srcOrd="1" destOrd="1" presId="urn:microsoft.com/office/officeart/2005/8/layout/hProcess4"/>
    <dgm:cxn modelId="{90FBB979-8C37-4C03-B142-00DA806444ED}" type="presOf" srcId="{EF267554-350C-4A5F-B563-ECDA96B22E0D}" destId="{648BA285-B9DC-43E8-8F33-05A77BD2426E}" srcOrd="1" destOrd="0" presId="urn:microsoft.com/office/officeart/2005/8/layout/hProcess4"/>
    <dgm:cxn modelId="{C4720384-3529-43BD-8C40-30E7DFD79B68}" srcId="{478C5A4E-2A36-4324-AADF-B43084CE1980}" destId="{119580E2-7D5F-4568-9C4D-195562F28A03}" srcOrd="0" destOrd="0" parTransId="{756107FA-D3EF-4D74-8395-2A974AE420AF}" sibTransId="{00FC0636-EAC8-41D7-A14C-248B7A39C220}"/>
    <dgm:cxn modelId="{58E5F289-8D97-4740-AADE-A79225EF4A46}" srcId="{B0E87BB7-4FD8-4A27-9A8C-3F0D255D2483}" destId="{453BD684-035D-47A6-A511-C190FC05AA92}" srcOrd="1" destOrd="0" parTransId="{F1F68621-1AC6-4733-898E-801356601055}" sibTransId="{660F4967-EF4C-4DC6-BF3D-73BBAACA78D2}"/>
    <dgm:cxn modelId="{EA36D19B-53B2-4B37-96DE-E88FAC0BFD9D}" type="presOf" srcId="{453BD684-035D-47A6-A511-C190FC05AA92}" destId="{4C5C4665-AF38-4D6C-9EA4-B77DE99D956D}" srcOrd="0" destOrd="1" presId="urn:microsoft.com/office/officeart/2005/8/layout/hProcess4"/>
    <dgm:cxn modelId="{22FA30BD-31C9-4D5E-AF50-2B9C2AEA0C06}" type="presOf" srcId="{CC626B11-51DE-475A-A623-DE39182EAC6A}" destId="{5D5DC06C-8A3E-4230-B5F9-64CBDD18C6D9}" srcOrd="0" destOrd="0" presId="urn:microsoft.com/office/officeart/2005/8/layout/hProcess4"/>
    <dgm:cxn modelId="{46EC66C0-AD63-476D-8206-F22996729D29}" srcId="{B0E87BB7-4FD8-4A27-9A8C-3F0D255D2483}" destId="{80E69B83-CB1F-4A6E-B9E2-9D5BA68EBD6F}" srcOrd="0" destOrd="0" parTransId="{65FCB8FD-5CB3-4F4C-B08B-224D533BC940}" sibTransId="{8AD2BBD9-EC80-4DD6-BCEF-155B8632FA63}"/>
    <dgm:cxn modelId="{0D7975C8-6696-4117-92A6-CCF206553D4E}" srcId="{202A4A00-1DB5-46D3-A6CC-69EF7BD42A53}" destId="{478C5A4E-2A36-4324-AADF-B43084CE1980}" srcOrd="2" destOrd="0" parTransId="{F155B5C3-6110-4671-8D72-CD198C8B6ADB}" sibTransId="{697F7ED6-3A8E-41C9-99FB-59FC74BE8509}"/>
    <dgm:cxn modelId="{7371D4CF-CC13-439D-B3DD-F3C25B763AA0}" type="presOf" srcId="{80E69B83-CB1F-4A6E-B9E2-9D5BA68EBD6F}" destId="{4C5C4665-AF38-4D6C-9EA4-B77DE99D956D}" srcOrd="0" destOrd="0" presId="urn:microsoft.com/office/officeart/2005/8/layout/hProcess4"/>
    <dgm:cxn modelId="{8A5AF2DF-1CB7-407C-86F2-FA9D538D2C7F}" type="presOf" srcId="{F13AB6E5-B1D1-4025-9F05-CCD0EEF4F75F}" destId="{5ACA6735-EC3F-4FF9-AFA3-E087B72F06A1}" srcOrd="0" destOrd="1" presId="urn:microsoft.com/office/officeart/2005/8/layout/hProcess4"/>
    <dgm:cxn modelId="{CB186FE2-BCE7-4068-B490-508FFE69DDDB}" type="presOf" srcId="{202A4A00-1DB5-46D3-A6CC-69EF7BD42A53}" destId="{3DEA2007-A098-4593-9EA1-C0FF3E447CE5}" srcOrd="0" destOrd="0" presId="urn:microsoft.com/office/officeart/2005/8/layout/hProcess4"/>
    <dgm:cxn modelId="{AF25F4E2-70A4-401F-A68F-5448604E4497}" srcId="{202A4A00-1DB5-46D3-A6CC-69EF7BD42A53}" destId="{B0E87BB7-4FD8-4A27-9A8C-3F0D255D2483}" srcOrd="0" destOrd="0" parTransId="{7FCEDD24-195C-4B9E-8F69-F958308917D5}" sibTransId="{AB188541-96A7-44F4-BE09-38A86EF0F4A7}"/>
    <dgm:cxn modelId="{00A263EB-2BDD-4D6A-AE2D-BDE7FF863535}" srcId="{478C5A4E-2A36-4324-AADF-B43084CE1980}" destId="{F13AB6E5-B1D1-4025-9F05-CCD0EEF4F75F}" srcOrd="1" destOrd="0" parTransId="{2653E784-D74D-4C40-B6B8-AFFC4074D065}" sibTransId="{09A4D9B8-145E-40E4-87FC-8B1B574F8C30}"/>
    <dgm:cxn modelId="{FF0DE7EE-EDF7-497D-85F4-411CA7814DFB}" type="presOf" srcId="{AB188541-96A7-44F4-BE09-38A86EF0F4A7}" destId="{3CFD3B44-3CF8-4027-B42A-D2A1FF44D30F}" srcOrd="0" destOrd="0" presId="urn:microsoft.com/office/officeart/2005/8/layout/hProcess4"/>
    <dgm:cxn modelId="{92C24DF0-4338-4E67-BF83-BE40520DC852}" type="presOf" srcId="{478C5A4E-2A36-4324-AADF-B43084CE1980}" destId="{381C7E69-A2BC-4BFE-B661-03B2077F8BF4}" srcOrd="0" destOrd="0" presId="urn:microsoft.com/office/officeart/2005/8/layout/hProcess4"/>
    <dgm:cxn modelId="{057DDBF6-B389-48BC-BBC9-6A8AA25FE698}" type="presOf" srcId="{9A84EDFC-A03F-450B-9513-57A33F4F880F}" destId="{B6B8ADD9-854D-4ACA-A99A-8637CB8D720D}" srcOrd="0" destOrd="1" presId="urn:microsoft.com/office/officeart/2005/8/layout/hProcess4"/>
    <dgm:cxn modelId="{805CBE0F-2074-4CA3-812E-24BD0CAE1F66}" type="presParOf" srcId="{3DEA2007-A098-4593-9EA1-C0FF3E447CE5}" destId="{8854C7D9-F024-4058-9D40-C962FC282F41}" srcOrd="0" destOrd="0" presId="urn:microsoft.com/office/officeart/2005/8/layout/hProcess4"/>
    <dgm:cxn modelId="{DCFB7637-DDED-4EFC-B5AD-F5836CFF7329}" type="presParOf" srcId="{3DEA2007-A098-4593-9EA1-C0FF3E447CE5}" destId="{0DFEF0F0-154A-43C0-AA68-F792BDC94BCA}" srcOrd="1" destOrd="0" presId="urn:microsoft.com/office/officeart/2005/8/layout/hProcess4"/>
    <dgm:cxn modelId="{90C73E21-EE19-4709-9492-DC3365D6B31C}" type="presParOf" srcId="{3DEA2007-A098-4593-9EA1-C0FF3E447CE5}" destId="{5EC8B946-0697-47B3-B475-2D5B8FB4E5E3}" srcOrd="2" destOrd="0" presId="urn:microsoft.com/office/officeart/2005/8/layout/hProcess4"/>
    <dgm:cxn modelId="{8A44D84B-DAA7-440B-BCCC-205DA460B0D9}" type="presParOf" srcId="{5EC8B946-0697-47B3-B475-2D5B8FB4E5E3}" destId="{62E00A8C-25C3-4D97-AA08-5F60C904EEF4}" srcOrd="0" destOrd="0" presId="urn:microsoft.com/office/officeart/2005/8/layout/hProcess4"/>
    <dgm:cxn modelId="{153E7D78-1F04-4C8F-AA40-01DBEA7E8EB3}" type="presParOf" srcId="{62E00A8C-25C3-4D97-AA08-5F60C904EEF4}" destId="{88B22D97-A4A5-4A3A-BEDA-C502060E1D80}" srcOrd="0" destOrd="0" presId="urn:microsoft.com/office/officeart/2005/8/layout/hProcess4"/>
    <dgm:cxn modelId="{B2FE2D6D-7875-45A3-89EA-18EA617237EF}" type="presParOf" srcId="{62E00A8C-25C3-4D97-AA08-5F60C904EEF4}" destId="{4C5C4665-AF38-4D6C-9EA4-B77DE99D956D}" srcOrd="1" destOrd="0" presId="urn:microsoft.com/office/officeart/2005/8/layout/hProcess4"/>
    <dgm:cxn modelId="{9D25D0FE-AD21-4BAE-88B6-803FA5FC0D84}" type="presParOf" srcId="{62E00A8C-25C3-4D97-AA08-5F60C904EEF4}" destId="{33854E94-0B05-4C2B-9BC1-9A43EFE9B8A9}" srcOrd="2" destOrd="0" presId="urn:microsoft.com/office/officeart/2005/8/layout/hProcess4"/>
    <dgm:cxn modelId="{CB620E4F-914C-48C5-A6FB-B1EF5176C3AB}" type="presParOf" srcId="{62E00A8C-25C3-4D97-AA08-5F60C904EEF4}" destId="{79E0112C-397B-4708-854C-9049E6DDFCA3}" srcOrd="3" destOrd="0" presId="urn:microsoft.com/office/officeart/2005/8/layout/hProcess4"/>
    <dgm:cxn modelId="{D475EDF3-BB78-4EB0-AD2B-44AB7298FCDD}" type="presParOf" srcId="{62E00A8C-25C3-4D97-AA08-5F60C904EEF4}" destId="{07EC20CC-8FD1-4FD8-87D1-9070EC47CEFE}" srcOrd="4" destOrd="0" presId="urn:microsoft.com/office/officeart/2005/8/layout/hProcess4"/>
    <dgm:cxn modelId="{209D6627-17A2-4FC6-8844-C8C152D47781}" type="presParOf" srcId="{5EC8B946-0697-47B3-B475-2D5B8FB4E5E3}" destId="{3CFD3B44-3CF8-4027-B42A-D2A1FF44D30F}" srcOrd="1" destOrd="0" presId="urn:microsoft.com/office/officeart/2005/8/layout/hProcess4"/>
    <dgm:cxn modelId="{1226FB30-BD1B-4E21-AD53-A9555D2CCF39}" type="presParOf" srcId="{5EC8B946-0697-47B3-B475-2D5B8FB4E5E3}" destId="{A45D15D0-9697-44F5-9300-D112F1E619D0}" srcOrd="2" destOrd="0" presId="urn:microsoft.com/office/officeart/2005/8/layout/hProcess4"/>
    <dgm:cxn modelId="{CF7D4F16-354A-4D70-AE36-004E6B68940E}" type="presParOf" srcId="{A45D15D0-9697-44F5-9300-D112F1E619D0}" destId="{69630635-CB84-4BD0-A468-72A4D0AD8C99}" srcOrd="0" destOrd="0" presId="urn:microsoft.com/office/officeart/2005/8/layout/hProcess4"/>
    <dgm:cxn modelId="{A6C59967-48EB-4989-A37C-8BBDB5EF72F1}" type="presParOf" srcId="{A45D15D0-9697-44F5-9300-D112F1E619D0}" destId="{B6B8ADD9-854D-4ACA-A99A-8637CB8D720D}" srcOrd="1" destOrd="0" presId="urn:microsoft.com/office/officeart/2005/8/layout/hProcess4"/>
    <dgm:cxn modelId="{E171FCD4-3CFE-476E-80FD-D5D7E9C2CEEF}" type="presParOf" srcId="{A45D15D0-9697-44F5-9300-D112F1E619D0}" destId="{648BA285-B9DC-43E8-8F33-05A77BD2426E}" srcOrd="2" destOrd="0" presId="urn:microsoft.com/office/officeart/2005/8/layout/hProcess4"/>
    <dgm:cxn modelId="{0BF3AA29-56CA-4A85-BA11-6468EC4B467F}" type="presParOf" srcId="{A45D15D0-9697-44F5-9300-D112F1E619D0}" destId="{5D5DC06C-8A3E-4230-B5F9-64CBDD18C6D9}" srcOrd="3" destOrd="0" presId="urn:microsoft.com/office/officeart/2005/8/layout/hProcess4"/>
    <dgm:cxn modelId="{8D730057-43D0-4278-A016-2F492E0F42BB}" type="presParOf" srcId="{A45D15D0-9697-44F5-9300-D112F1E619D0}" destId="{8868F51B-8978-4D5E-B26D-EF211FC8113C}" srcOrd="4" destOrd="0" presId="urn:microsoft.com/office/officeart/2005/8/layout/hProcess4"/>
    <dgm:cxn modelId="{3293482A-8454-4631-856D-800B678BB873}" type="presParOf" srcId="{5EC8B946-0697-47B3-B475-2D5B8FB4E5E3}" destId="{AB9DBCFB-1CAD-4DE3-92B8-B963F4997C2E}" srcOrd="3" destOrd="0" presId="urn:microsoft.com/office/officeart/2005/8/layout/hProcess4"/>
    <dgm:cxn modelId="{6FA98E10-6CAD-447E-8791-8077EC66BCC8}" type="presParOf" srcId="{5EC8B946-0697-47B3-B475-2D5B8FB4E5E3}" destId="{6C46CF4D-1539-460B-9C27-1CCCE69589C5}" srcOrd="4" destOrd="0" presId="urn:microsoft.com/office/officeart/2005/8/layout/hProcess4"/>
    <dgm:cxn modelId="{1709AD60-4079-4CDA-8D0C-BEF9C6C827EF}" type="presParOf" srcId="{6C46CF4D-1539-460B-9C27-1CCCE69589C5}" destId="{EC0682A2-821A-4481-A238-E0013EE46DE8}" srcOrd="0" destOrd="0" presId="urn:microsoft.com/office/officeart/2005/8/layout/hProcess4"/>
    <dgm:cxn modelId="{670A77E0-468B-48D0-8076-82CAC7BC21BB}" type="presParOf" srcId="{6C46CF4D-1539-460B-9C27-1CCCE69589C5}" destId="{5ACA6735-EC3F-4FF9-AFA3-E087B72F06A1}" srcOrd="1" destOrd="0" presId="urn:microsoft.com/office/officeart/2005/8/layout/hProcess4"/>
    <dgm:cxn modelId="{07FBC74E-5BAB-4952-A34C-53C405A8C7D9}" type="presParOf" srcId="{6C46CF4D-1539-460B-9C27-1CCCE69589C5}" destId="{8B32F0CF-AD6F-4603-9E0B-E4E66A6305C1}" srcOrd="2" destOrd="0" presId="urn:microsoft.com/office/officeart/2005/8/layout/hProcess4"/>
    <dgm:cxn modelId="{F1B4D215-5685-4024-BCE2-FB4C3BD20C80}" type="presParOf" srcId="{6C46CF4D-1539-460B-9C27-1CCCE69589C5}" destId="{381C7E69-A2BC-4BFE-B661-03B2077F8BF4}" srcOrd="3" destOrd="0" presId="urn:microsoft.com/office/officeart/2005/8/layout/hProcess4"/>
    <dgm:cxn modelId="{9D2D9717-D6B4-4CBA-91E6-EB7938F29309}" type="presParOf" srcId="{6C46CF4D-1539-460B-9C27-1CCCE69589C5}" destId="{B4C5D913-FFE1-46A2-9EEC-EB9D0ED7F364}"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C4665-AF38-4D6C-9EA4-B77DE99D956D}">
      <dsp:nvSpPr>
        <dsp:cNvPr id="0" name=""/>
        <dsp:cNvSpPr/>
      </dsp:nvSpPr>
      <dsp:spPr>
        <a:xfrm>
          <a:off x="192608" y="0"/>
          <a:ext cx="2517647" cy="435536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Request for Application (RFA) submitted to FDOE by Sheriff's Office</a:t>
          </a:r>
        </a:p>
        <a:p>
          <a:pPr marL="285750" lvl="1" indent="-285750" algn="l" defTabSz="1244600">
            <a:lnSpc>
              <a:spcPct val="90000"/>
            </a:lnSpc>
            <a:spcBef>
              <a:spcPct val="0"/>
            </a:spcBef>
            <a:spcAft>
              <a:spcPct val="15000"/>
            </a:spcAft>
            <a:buChar char="•"/>
          </a:pPr>
          <a:r>
            <a:rPr lang="en-US" sz="2800" kern="1200" dirty="0"/>
            <a:t>RFA routed for approval</a:t>
          </a:r>
        </a:p>
      </dsp:txBody>
      <dsp:txXfrm>
        <a:off x="266347" y="73739"/>
        <a:ext cx="2370169" cy="3274598"/>
      </dsp:txXfrm>
    </dsp:sp>
    <dsp:sp modelId="{3CFD3B44-3CF8-4027-B42A-D2A1FF44D30F}">
      <dsp:nvSpPr>
        <dsp:cNvPr id="0" name=""/>
        <dsp:cNvSpPr/>
      </dsp:nvSpPr>
      <dsp:spPr>
        <a:xfrm>
          <a:off x="942292" y="2053858"/>
          <a:ext cx="3070226" cy="3070226"/>
        </a:xfrm>
        <a:prstGeom prst="leftCircularArrow">
          <a:avLst>
            <a:gd name="adj1" fmla="val 1438"/>
            <a:gd name="adj2" fmla="val 170105"/>
            <a:gd name="adj3" fmla="val 618190"/>
            <a:gd name="adj4" fmla="val 7697064"/>
            <a:gd name="adj5" fmla="val 1678"/>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9E0112C-397B-4708-854C-9049E6DDFCA3}">
      <dsp:nvSpPr>
        <dsp:cNvPr id="0" name=""/>
        <dsp:cNvSpPr/>
      </dsp:nvSpPr>
      <dsp:spPr>
        <a:xfrm>
          <a:off x="790081" y="3917516"/>
          <a:ext cx="1531710" cy="838890"/>
        </a:xfrm>
        <a:prstGeom prst="roundRect">
          <a:avLst>
            <a:gd name="adj" fmla="val 10000"/>
          </a:avLst>
        </a:prstGeom>
        <a:solidFill>
          <a:srgbClr val="262A6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Initial Approval</a:t>
          </a:r>
        </a:p>
      </dsp:txBody>
      <dsp:txXfrm>
        <a:off x="814651" y="3942086"/>
        <a:ext cx="1482570" cy="789750"/>
      </dsp:txXfrm>
    </dsp:sp>
    <dsp:sp modelId="{B6B8ADD9-854D-4ACA-A99A-8637CB8D720D}">
      <dsp:nvSpPr>
        <dsp:cNvPr id="0" name=""/>
        <dsp:cNvSpPr/>
      </dsp:nvSpPr>
      <dsp:spPr>
        <a:xfrm>
          <a:off x="2783635" y="645194"/>
          <a:ext cx="3021010" cy="437011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Request for reimbursement submitted</a:t>
          </a:r>
        </a:p>
        <a:p>
          <a:pPr marL="285750" lvl="1" indent="-285750" algn="l" defTabSz="1244600">
            <a:lnSpc>
              <a:spcPct val="90000"/>
            </a:lnSpc>
            <a:spcBef>
              <a:spcPct val="0"/>
            </a:spcBef>
            <a:spcAft>
              <a:spcPct val="15000"/>
            </a:spcAft>
            <a:buChar char="•"/>
          </a:pPr>
          <a:r>
            <a:rPr lang="en-US" sz="2800" kern="1200" dirty="0"/>
            <a:t>Receipts, invoices, etc. submitted electronically</a:t>
          </a:r>
        </a:p>
      </dsp:txBody>
      <dsp:txXfrm>
        <a:off x="2872117" y="1670128"/>
        <a:ext cx="2844046" cy="3256694"/>
      </dsp:txXfrm>
    </dsp:sp>
    <dsp:sp modelId="{AB9DBCFB-1CAD-4DE3-92B8-B963F4997C2E}">
      <dsp:nvSpPr>
        <dsp:cNvPr id="0" name=""/>
        <dsp:cNvSpPr/>
      </dsp:nvSpPr>
      <dsp:spPr>
        <a:xfrm>
          <a:off x="4240998" y="267478"/>
          <a:ext cx="2915960" cy="2915960"/>
        </a:xfrm>
        <a:prstGeom prst="circularArrow">
          <a:avLst>
            <a:gd name="adj1" fmla="val 1514"/>
            <a:gd name="adj2" fmla="val 179411"/>
            <a:gd name="adj3" fmla="val 20237515"/>
            <a:gd name="adj4" fmla="val 13167948"/>
            <a:gd name="adj5" fmla="val 1766"/>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D5DC06C-8A3E-4230-B5F9-64CBDD18C6D9}">
      <dsp:nvSpPr>
        <dsp:cNvPr id="0" name=""/>
        <dsp:cNvSpPr/>
      </dsp:nvSpPr>
      <dsp:spPr>
        <a:xfrm>
          <a:off x="3381808" y="829142"/>
          <a:ext cx="2457057" cy="793469"/>
        </a:xfrm>
        <a:prstGeom prst="roundRect">
          <a:avLst>
            <a:gd name="adj" fmla="val 10000"/>
          </a:avLst>
        </a:prstGeom>
        <a:solidFill>
          <a:srgbClr val="262A6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Documentation</a:t>
          </a:r>
        </a:p>
      </dsp:txBody>
      <dsp:txXfrm>
        <a:off x="3405048" y="852382"/>
        <a:ext cx="2410577" cy="746989"/>
      </dsp:txXfrm>
    </dsp:sp>
    <dsp:sp modelId="{5ACA6735-EC3F-4FF9-AFA3-E087B72F06A1}">
      <dsp:nvSpPr>
        <dsp:cNvPr id="0" name=""/>
        <dsp:cNvSpPr/>
      </dsp:nvSpPr>
      <dsp:spPr>
        <a:xfrm>
          <a:off x="5875925" y="497203"/>
          <a:ext cx="2634335" cy="339510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285750" lvl="1" indent="-285750" algn="l" defTabSz="1244600">
            <a:lnSpc>
              <a:spcPct val="90000"/>
            </a:lnSpc>
            <a:spcBef>
              <a:spcPct val="0"/>
            </a:spcBef>
            <a:spcAft>
              <a:spcPct val="15000"/>
            </a:spcAft>
            <a:buChar char="•"/>
          </a:pPr>
          <a:r>
            <a:rPr lang="en-US" sz="2800" kern="1200" dirty="0"/>
            <a:t>Amendments handled accordingly</a:t>
          </a:r>
        </a:p>
        <a:p>
          <a:pPr marL="285750" lvl="1" indent="-285750" algn="l" defTabSz="1244600">
            <a:lnSpc>
              <a:spcPct val="90000"/>
            </a:lnSpc>
            <a:spcBef>
              <a:spcPct val="0"/>
            </a:spcBef>
            <a:spcAft>
              <a:spcPct val="15000"/>
            </a:spcAft>
            <a:buChar char="•"/>
          </a:pPr>
          <a:r>
            <a:rPr lang="en-US" sz="2800" kern="1200" dirty="0"/>
            <a:t>Contract Summary Form executed</a:t>
          </a:r>
        </a:p>
      </dsp:txBody>
      <dsp:txXfrm>
        <a:off x="5953082" y="574360"/>
        <a:ext cx="2480021" cy="2513266"/>
      </dsp:txXfrm>
    </dsp:sp>
    <dsp:sp modelId="{381C7E69-A2BC-4BFE-B661-03B2077F8BF4}">
      <dsp:nvSpPr>
        <dsp:cNvPr id="0" name=""/>
        <dsp:cNvSpPr/>
      </dsp:nvSpPr>
      <dsp:spPr>
        <a:xfrm>
          <a:off x="6276722" y="3534122"/>
          <a:ext cx="2269204" cy="1779550"/>
        </a:xfrm>
        <a:prstGeom prst="roundRect">
          <a:avLst>
            <a:gd name="adj" fmla="val 10000"/>
          </a:avLst>
        </a:prstGeom>
        <a:solidFill>
          <a:srgbClr val="262A6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Award provided to Sheriff's Office</a:t>
          </a:r>
        </a:p>
      </dsp:txBody>
      <dsp:txXfrm>
        <a:off x="6328843" y="3586243"/>
        <a:ext cx="2164962" cy="167530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endParaRPr lang="en-US" altLang="en-US"/>
          </a:p>
        </p:txBody>
      </p:sp>
      <p:sp>
        <p:nvSpPr>
          <p:cNvPr id="3" name="Date Placeholder 2"/>
          <p:cNvSpPr>
            <a:spLocks noGrp="1"/>
          </p:cNvSpPr>
          <p:nvPr>
            <p:ph type="dt" sz="quarter"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fld id="{8975FDA0-5E90-4877-B3C5-B708DE10F205}" type="datetimeFigureOut">
              <a:rPr lang="en-US" altLang="en-US"/>
              <a:pPr/>
              <a:t>10/25/2023</a:t>
            </a:fld>
            <a:endParaRPr lang="en-US" altLang="en-US"/>
          </a:p>
        </p:txBody>
      </p:sp>
      <p:sp>
        <p:nvSpPr>
          <p:cNvPr id="4" name="Footer Placeholder 3"/>
          <p:cNvSpPr>
            <a:spLocks noGrp="1"/>
          </p:cNvSpPr>
          <p:nvPr>
            <p:ph type="ftr" sz="quarter" idx="2"/>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endParaRPr lang="en-US" alt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1CA6E7BC-8D4C-47F5-86B0-CACC06332826}"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endParaRPr lang="en-US" altLang="en-US"/>
          </a:p>
        </p:txBody>
      </p:sp>
      <p:sp>
        <p:nvSpPr>
          <p:cNvPr id="3" name="Date Placeholder 2"/>
          <p:cNvSpPr>
            <a:spLocks noGrp="1"/>
          </p:cNvSpPr>
          <p:nvPr>
            <p:ph type="dt" idx="1"/>
          </p:nvPr>
        </p:nvSpPr>
        <p:spPr>
          <a:xfrm>
            <a:off x="3884613" y="0"/>
            <a:ext cx="2971800" cy="4587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fld id="{35B1347B-0CBA-48AD-9024-9DE60B0BEB2A}" type="datetimeFigureOut">
              <a:rPr lang="en-US" altLang="en-US"/>
              <a:pPr/>
              <a:t>10/25/2023</a:t>
            </a:fld>
            <a:endParaRPr lang="en-US" alt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endParaRPr lang="en-US" alt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56D8C07B-547A-4A74-B329-7D715FBB8B2D}"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763"/>
            <a:ext cx="9144000" cy="360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p:nvPr userDrawn="1"/>
        </p:nvSpPr>
        <p:spPr>
          <a:xfrm>
            <a:off x="0" y="3597275"/>
            <a:ext cx="9144000" cy="166688"/>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solidFill>
                <a:srgbClr val="FFFFFF"/>
              </a:solidFill>
            </a:endParaRPr>
          </a:p>
        </p:txBody>
      </p:sp>
      <p:sp>
        <p:nvSpPr>
          <p:cNvPr id="8" name="Rectangle 7"/>
          <p:cNvSpPr/>
          <p:nvPr userDrawn="1"/>
        </p:nvSpPr>
        <p:spPr>
          <a:xfrm>
            <a:off x="482600" y="3100388"/>
            <a:ext cx="8178800" cy="1166812"/>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solidFill>
                <a:srgbClr val="FFFFFF"/>
              </a:solidFill>
            </a:endParaRPr>
          </a:p>
        </p:txBody>
      </p:sp>
      <p:pic>
        <p:nvPicPr>
          <p:cNvPr id="9" name="Picture 18" descr="FDOELogo.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757488" y="5353050"/>
            <a:ext cx="3635375"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483108" y="3201340"/>
            <a:ext cx="8177784" cy="980294"/>
          </a:xfrm>
        </p:spPr>
        <p:txBody>
          <a:bodyPr anchor="ctr">
            <a:normAutofit/>
          </a:bodyPr>
          <a:lstStyle>
            <a:lvl1pPr algn="ctr">
              <a:defRPr sz="3600" baseline="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483108" y="4385254"/>
            <a:ext cx="8177784" cy="40675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Text Placeholder 5"/>
          <p:cNvSpPr>
            <a:spLocks noGrp="1"/>
          </p:cNvSpPr>
          <p:nvPr>
            <p:ph type="body" sz="quarter" idx="14"/>
          </p:nvPr>
        </p:nvSpPr>
        <p:spPr>
          <a:xfrm>
            <a:off x="3535363" y="4944147"/>
            <a:ext cx="2073275" cy="365568"/>
          </a:xfrm>
        </p:spPr>
        <p:txBody>
          <a:bodyPr>
            <a:normAutofit/>
          </a:bodyPr>
          <a:lstStyle>
            <a:lvl1pPr marL="0" indent="0" algn="ctr">
              <a:buNone/>
              <a:defRPr sz="2000">
                <a:solidFill>
                  <a:schemeClr val="tx1">
                    <a:lumMod val="65000"/>
                    <a:lumOff val="35000"/>
                  </a:schemeClr>
                </a:solidFill>
              </a:defRPr>
            </a:lvl1pPr>
          </a:lstStyle>
          <a:p>
            <a:pPr lvl="0"/>
            <a:r>
              <a:rPr lang="en-US"/>
              <a:t>Click to edit Master text styles</a:t>
            </a:r>
          </a:p>
        </p:txBody>
      </p:sp>
    </p:spTree>
    <p:extLst>
      <p:ext uri="{BB962C8B-B14F-4D97-AF65-F5344CB8AC3E}">
        <p14:creationId xmlns:p14="http://schemas.microsoft.com/office/powerpoint/2010/main" val="55058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28650" y="1906348"/>
            <a:ext cx="7886700" cy="4354753"/>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478799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solidFill>
                <a:srgbClr val="FFFFFF"/>
              </a:solidFill>
            </a:endParaRPr>
          </a:p>
        </p:txBody>
      </p:sp>
      <p:sp>
        <p:nvSpPr>
          <p:cNvPr id="5" name="Rectangle 4"/>
          <p:cNvSpPr/>
          <p:nvPr userDrawn="1"/>
        </p:nvSpPr>
        <p:spPr>
          <a:xfrm>
            <a:off x="981075" y="2527300"/>
            <a:ext cx="7181850" cy="1439863"/>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solidFill>
                <a:srgbClr val="FFFFFF"/>
              </a:solidFill>
            </a:endParaRPr>
          </a:p>
        </p:txBody>
      </p:sp>
      <p:sp>
        <p:nvSpPr>
          <p:cNvPr id="6" name="Rectangle 5"/>
          <p:cNvSpPr/>
          <p:nvPr userDrawn="1"/>
        </p:nvSpPr>
        <p:spPr>
          <a:xfrm>
            <a:off x="0" y="3149600"/>
            <a:ext cx="9144000" cy="209550"/>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solidFill>
                <a:srgbClr val="FFFFFF"/>
              </a:solidFill>
            </a:endParaRPr>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5" y="474663"/>
            <a:ext cx="4813300" cy="17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46157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solidFill>
                <a:srgbClr val="FFFFFF"/>
              </a:solidFill>
            </a:endParaRPr>
          </a:p>
        </p:txBody>
      </p:sp>
      <p:sp>
        <p:nvSpPr>
          <p:cNvPr id="5" name="Rectangle 4"/>
          <p:cNvSpPr/>
          <p:nvPr userDrawn="1"/>
        </p:nvSpPr>
        <p:spPr>
          <a:xfrm>
            <a:off x="981075" y="2527300"/>
            <a:ext cx="7181850" cy="1439863"/>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solidFill>
                <a:srgbClr val="FFFFFF"/>
              </a:solidFill>
            </a:endParaRPr>
          </a:p>
        </p:txBody>
      </p:sp>
      <p:sp>
        <p:nvSpPr>
          <p:cNvPr id="6" name="Rectangle 5"/>
          <p:cNvSpPr/>
          <p:nvPr userDrawn="1"/>
        </p:nvSpPr>
        <p:spPr>
          <a:xfrm>
            <a:off x="0" y="3149600"/>
            <a:ext cx="9144000" cy="209550"/>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solidFill>
                <a:srgbClr val="FFFFFF"/>
              </a:solidFill>
            </a:endParaRPr>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5"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6329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solidFill>
                <a:srgbClr val="FFFFFF"/>
              </a:solidFill>
            </a:endParaRPr>
          </a:p>
        </p:txBody>
      </p:sp>
      <p:sp>
        <p:nvSpPr>
          <p:cNvPr id="5" name="Rectangle 4"/>
          <p:cNvSpPr/>
          <p:nvPr userDrawn="1"/>
        </p:nvSpPr>
        <p:spPr>
          <a:xfrm>
            <a:off x="981075" y="2527300"/>
            <a:ext cx="7181850" cy="1439863"/>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solidFill>
                <a:srgbClr val="FFFFFF"/>
              </a:solidFill>
            </a:endParaRPr>
          </a:p>
        </p:txBody>
      </p:sp>
      <p:sp>
        <p:nvSpPr>
          <p:cNvPr id="6" name="Rectangle 5"/>
          <p:cNvSpPr/>
          <p:nvPr userDrawn="1"/>
        </p:nvSpPr>
        <p:spPr>
          <a:xfrm>
            <a:off x="0" y="3149600"/>
            <a:ext cx="9144000" cy="209550"/>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solidFill>
                <a:srgbClr val="FFFFFF"/>
              </a:solidFill>
            </a:endParaRPr>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5"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53285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solidFill>
                <a:srgbClr val="FFFFFF"/>
              </a:solidFill>
            </a:endParaRPr>
          </a:p>
        </p:txBody>
      </p:sp>
      <p:sp>
        <p:nvSpPr>
          <p:cNvPr id="5" name="Rectangle 4"/>
          <p:cNvSpPr/>
          <p:nvPr userDrawn="1"/>
        </p:nvSpPr>
        <p:spPr>
          <a:xfrm>
            <a:off x="981075" y="2527300"/>
            <a:ext cx="7181850" cy="1439863"/>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solidFill>
                <a:srgbClr val="FFFFFF"/>
              </a:solidFill>
            </a:endParaRPr>
          </a:p>
        </p:txBody>
      </p:sp>
      <p:sp>
        <p:nvSpPr>
          <p:cNvPr id="6" name="Rectangle 5"/>
          <p:cNvSpPr/>
          <p:nvPr userDrawn="1"/>
        </p:nvSpPr>
        <p:spPr>
          <a:xfrm>
            <a:off x="0" y="3149600"/>
            <a:ext cx="9144000" cy="209550"/>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solidFill>
                <a:srgbClr val="FFFFFF"/>
              </a:solidFill>
            </a:endParaRPr>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5" y="474663"/>
            <a:ext cx="4813300" cy="173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09772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9144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solidFill>
                <a:srgbClr val="FFFFFF"/>
              </a:solidFill>
            </a:endParaRPr>
          </a:p>
        </p:txBody>
      </p:sp>
      <p:sp>
        <p:nvSpPr>
          <p:cNvPr id="5" name="Rectangle 4"/>
          <p:cNvSpPr/>
          <p:nvPr userDrawn="1"/>
        </p:nvSpPr>
        <p:spPr>
          <a:xfrm>
            <a:off x="981075" y="2527300"/>
            <a:ext cx="7181850" cy="1439863"/>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solidFill>
                <a:srgbClr val="FFFFFF"/>
              </a:solidFill>
            </a:endParaRPr>
          </a:p>
        </p:txBody>
      </p:sp>
      <p:sp>
        <p:nvSpPr>
          <p:cNvPr id="6" name="Rectangle 5"/>
          <p:cNvSpPr/>
          <p:nvPr userDrawn="1"/>
        </p:nvSpPr>
        <p:spPr>
          <a:xfrm>
            <a:off x="0" y="3149600"/>
            <a:ext cx="9144000" cy="209550"/>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solidFill>
                <a:srgbClr val="FFFFFF"/>
              </a:solidFill>
            </a:endParaRPr>
          </a:p>
        </p:txBody>
      </p:sp>
      <p:pic>
        <p:nvPicPr>
          <p:cNvPr id="7" name="Picture 18" descr="FDOELogo.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149475" y="468313"/>
            <a:ext cx="4813300" cy="173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060514" y="2734712"/>
            <a:ext cx="7013448" cy="1077016"/>
          </a:xfrm>
        </p:spPr>
        <p:txBody>
          <a:bodyPr anchor="ctr">
            <a:normAutofit/>
          </a:bodyPr>
          <a:lstStyle>
            <a:lvl1pPr algn="ctr">
              <a:defRPr sz="360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60514" y="4227213"/>
            <a:ext cx="7013448"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05798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144684"/>
            <a:ext cx="3868340" cy="647700"/>
          </a:xfrm>
          <a:solidFill>
            <a:srgbClr val="00A88D"/>
          </a:solidFill>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1792384"/>
            <a:ext cx="3868340" cy="43663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144685"/>
            <a:ext cx="3887391" cy="647699"/>
          </a:xfrm>
          <a:solidFill>
            <a:srgbClr val="9CB63C"/>
          </a:solidFill>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1792384"/>
            <a:ext cx="3887391" cy="43663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0922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15374107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9954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solidFill>
                <a:srgbClr val="FFFFFF"/>
              </a:solidFill>
            </a:endParaRPr>
          </a:p>
        </p:txBody>
      </p:sp>
      <p:sp>
        <p:nvSpPr>
          <p:cNvPr id="3" name="Date Placeholder 1"/>
          <p:cNvSpPr>
            <a:spLocks noGrp="1"/>
          </p:cNvSpPr>
          <p:nvPr>
            <p:ph type="dt" sz="half" idx="10"/>
          </p:nvPr>
        </p:nvSpPr>
        <p:spPr>
          <a:xfrm>
            <a:off x="628650" y="6356350"/>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A723612C-C60C-4B82-91CE-B29073C8556D}" type="datetimeFigureOut">
              <a:rPr lang="en-US" altLang="en-US"/>
              <a:pPr/>
              <a:t>10/25/2023</a:t>
            </a:fld>
            <a:endParaRPr lang="en-US" altLang="en-US"/>
          </a:p>
        </p:txBody>
      </p:sp>
      <p:sp>
        <p:nvSpPr>
          <p:cNvPr id="4" name="Footer Placeholder 2"/>
          <p:cNvSpPr>
            <a:spLocks noGrp="1"/>
          </p:cNvSpPr>
          <p:nvPr>
            <p:ph type="ftr" sz="quarter" idx="11"/>
          </p:nvPr>
        </p:nvSpPr>
        <p:spPr>
          <a:xfrm>
            <a:off x="3028950" y="6356350"/>
            <a:ext cx="30861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endParaRPr lang="en-US" altLang="en-US"/>
          </a:p>
        </p:txBody>
      </p:sp>
      <p:sp>
        <p:nvSpPr>
          <p:cNvPr id="5" name="Slide Number Placeholder 3"/>
          <p:cNvSpPr>
            <a:spLocks noGrp="1"/>
          </p:cNvSpPr>
          <p:nvPr>
            <p:ph type="sldNum" sz="quarter" idx="12"/>
          </p:nvPr>
        </p:nvSpPr>
        <p:spPr>
          <a:xfrm>
            <a:off x="6457950" y="6356350"/>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5441E83A-18B5-40D3-9883-AC0C8BA8A068}" type="slidenum">
              <a:rPr lang="en-US" altLang="en-US"/>
              <a:pPr/>
              <a:t>‹#›</a:t>
            </a:fld>
            <a:endParaRPr lang="en-US" altLang="en-US"/>
          </a:p>
        </p:txBody>
      </p:sp>
    </p:spTree>
    <p:extLst>
      <p:ext uri="{BB962C8B-B14F-4D97-AF65-F5344CB8AC3E}">
        <p14:creationId xmlns:p14="http://schemas.microsoft.com/office/powerpoint/2010/main" val="34693046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solidFill>
                <a:srgbClr val="FFFFFF"/>
              </a:solidFill>
            </a:endParaRPr>
          </a:p>
        </p:txBody>
      </p:sp>
      <p:sp>
        <p:nvSpPr>
          <p:cNvPr id="3" name="Date Placeholder 1"/>
          <p:cNvSpPr>
            <a:spLocks noGrp="1"/>
          </p:cNvSpPr>
          <p:nvPr>
            <p:ph type="dt" sz="half" idx="10"/>
          </p:nvPr>
        </p:nvSpPr>
        <p:spPr>
          <a:xfrm>
            <a:off x="628650" y="6356350"/>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9CECA55C-B399-4E36-8F7A-FEE58930F2BB}" type="datetimeFigureOut">
              <a:rPr lang="en-US" altLang="en-US"/>
              <a:pPr/>
              <a:t>10/25/2023</a:t>
            </a:fld>
            <a:endParaRPr lang="en-US" altLang="en-US"/>
          </a:p>
        </p:txBody>
      </p:sp>
      <p:sp>
        <p:nvSpPr>
          <p:cNvPr id="4" name="Footer Placeholder 2"/>
          <p:cNvSpPr>
            <a:spLocks noGrp="1"/>
          </p:cNvSpPr>
          <p:nvPr>
            <p:ph type="ftr" sz="quarter" idx="11"/>
          </p:nvPr>
        </p:nvSpPr>
        <p:spPr>
          <a:xfrm>
            <a:off x="3028950" y="6356350"/>
            <a:ext cx="30861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endParaRPr lang="en-US" altLang="en-US"/>
          </a:p>
        </p:txBody>
      </p:sp>
      <p:sp>
        <p:nvSpPr>
          <p:cNvPr id="5" name="Slide Number Placeholder 3"/>
          <p:cNvSpPr>
            <a:spLocks noGrp="1"/>
          </p:cNvSpPr>
          <p:nvPr>
            <p:ph type="sldNum" sz="quarter" idx="12"/>
          </p:nvPr>
        </p:nvSpPr>
        <p:spPr>
          <a:xfrm>
            <a:off x="6457950" y="6356350"/>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3E68D9D5-20E9-4C2E-9280-15F8A5D12FAC}" type="slidenum">
              <a:rPr lang="en-US" altLang="en-US"/>
              <a:pPr/>
              <a:t>‹#›</a:t>
            </a:fld>
            <a:endParaRPr lang="en-US" altLang="en-US"/>
          </a:p>
        </p:txBody>
      </p:sp>
    </p:spTree>
    <p:extLst>
      <p:ext uri="{BB962C8B-B14F-4D97-AF65-F5344CB8AC3E}">
        <p14:creationId xmlns:p14="http://schemas.microsoft.com/office/powerpoint/2010/main" val="2594996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2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solidFill>
                <a:srgbClr val="FFFFFF"/>
              </a:solidFill>
            </a:endParaRPr>
          </a:p>
        </p:txBody>
      </p:sp>
      <p:sp>
        <p:nvSpPr>
          <p:cNvPr id="3" name="Date Placeholder 1"/>
          <p:cNvSpPr>
            <a:spLocks noGrp="1"/>
          </p:cNvSpPr>
          <p:nvPr>
            <p:ph type="dt" sz="half" idx="10"/>
          </p:nvPr>
        </p:nvSpPr>
        <p:spPr>
          <a:xfrm>
            <a:off x="628650" y="6356350"/>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73EBB1DB-4763-418E-B9FA-D97C8037A3F2}" type="datetimeFigureOut">
              <a:rPr lang="en-US" altLang="en-US"/>
              <a:pPr/>
              <a:t>10/25/2023</a:t>
            </a:fld>
            <a:endParaRPr lang="en-US" altLang="en-US"/>
          </a:p>
        </p:txBody>
      </p:sp>
      <p:sp>
        <p:nvSpPr>
          <p:cNvPr id="4" name="Footer Placeholder 2"/>
          <p:cNvSpPr>
            <a:spLocks noGrp="1"/>
          </p:cNvSpPr>
          <p:nvPr>
            <p:ph type="ftr" sz="quarter" idx="11"/>
          </p:nvPr>
        </p:nvSpPr>
        <p:spPr>
          <a:xfrm>
            <a:off x="3028950" y="6356350"/>
            <a:ext cx="30861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endParaRPr lang="en-US" altLang="en-US"/>
          </a:p>
        </p:txBody>
      </p:sp>
      <p:sp>
        <p:nvSpPr>
          <p:cNvPr id="5" name="Slide Number Placeholder 3"/>
          <p:cNvSpPr>
            <a:spLocks noGrp="1"/>
          </p:cNvSpPr>
          <p:nvPr>
            <p:ph type="sldNum" sz="quarter" idx="12"/>
          </p:nvPr>
        </p:nvSpPr>
        <p:spPr>
          <a:xfrm>
            <a:off x="6457950" y="6356350"/>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BD04A9C9-1488-45B4-A846-0AA6F4979C08}" type="slidenum">
              <a:rPr lang="en-US" altLang="en-US"/>
              <a:pPr/>
              <a:t>‹#›</a:t>
            </a:fld>
            <a:endParaRPr lang="en-US" altLang="en-US"/>
          </a:p>
        </p:txBody>
      </p:sp>
    </p:spTree>
    <p:extLst>
      <p:ext uri="{BB962C8B-B14F-4D97-AF65-F5344CB8AC3E}">
        <p14:creationId xmlns:p14="http://schemas.microsoft.com/office/powerpoint/2010/main" val="1092941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3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solidFill>
                <a:srgbClr val="FFFFFF"/>
              </a:solidFill>
            </a:endParaRPr>
          </a:p>
        </p:txBody>
      </p:sp>
      <p:sp>
        <p:nvSpPr>
          <p:cNvPr id="3" name="Date Placeholder 1"/>
          <p:cNvSpPr>
            <a:spLocks noGrp="1"/>
          </p:cNvSpPr>
          <p:nvPr>
            <p:ph type="dt" sz="half" idx="10"/>
          </p:nvPr>
        </p:nvSpPr>
        <p:spPr>
          <a:xfrm>
            <a:off x="628650" y="6356350"/>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0BDDB537-53AC-4F4F-AFC0-51A63D1030B9}" type="datetimeFigureOut">
              <a:rPr lang="en-US" altLang="en-US"/>
              <a:pPr/>
              <a:t>10/25/2023</a:t>
            </a:fld>
            <a:endParaRPr lang="en-US" altLang="en-US"/>
          </a:p>
        </p:txBody>
      </p:sp>
      <p:sp>
        <p:nvSpPr>
          <p:cNvPr id="4" name="Footer Placeholder 2"/>
          <p:cNvSpPr>
            <a:spLocks noGrp="1"/>
          </p:cNvSpPr>
          <p:nvPr>
            <p:ph type="ftr" sz="quarter" idx="11"/>
          </p:nvPr>
        </p:nvSpPr>
        <p:spPr>
          <a:xfrm>
            <a:off x="3028950" y="6356350"/>
            <a:ext cx="30861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endParaRPr lang="en-US" altLang="en-US"/>
          </a:p>
        </p:txBody>
      </p:sp>
      <p:sp>
        <p:nvSpPr>
          <p:cNvPr id="5" name="Slide Number Placeholder 3"/>
          <p:cNvSpPr>
            <a:spLocks noGrp="1"/>
          </p:cNvSpPr>
          <p:nvPr>
            <p:ph type="sldNum" sz="quarter" idx="12"/>
          </p:nvPr>
        </p:nvSpPr>
        <p:spPr>
          <a:xfrm>
            <a:off x="6457950" y="6356350"/>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1EDBD8E9-76DF-4506-8565-D746A6290C99}" type="slidenum">
              <a:rPr lang="en-US" altLang="en-US"/>
              <a:pPr/>
              <a:t>‹#›</a:t>
            </a:fld>
            <a:endParaRPr lang="en-US" altLang="en-US"/>
          </a:p>
        </p:txBody>
      </p:sp>
    </p:spTree>
    <p:extLst>
      <p:ext uri="{BB962C8B-B14F-4D97-AF65-F5344CB8AC3E}">
        <p14:creationId xmlns:p14="http://schemas.microsoft.com/office/powerpoint/2010/main" val="15478845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4_Colored Background">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solidFill>
                <a:srgbClr val="FFFFFF"/>
              </a:solidFill>
            </a:endParaRPr>
          </a:p>
        </p:txBody>
      </p:sp>
      <p:sp>
        <p:nvSpPr>
          <p:cNvPr id="3" name="Date Placeholder 1"/>
          <p:cNvSpPr>
            <a:spLocks noGrp="1"/>
          </p:cNvSpPr>
          <p:nvPr>
            <p:ph type="dt" sz="half" idx="10"/>
          </p:nvPr>
        </p:nvSpPr>
        <p:spPr>
          <a:xfrm>
            <a:off x="628650" y="6356350"/>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4CB8657C-3C75-45C9-9F77-2527D69436E3}" type="datetimeFigureOut">
              <a:rPr lang="en-US" altLang="en-US"/>
              <a:pPr/>
              <a:t>10/25/2023</a:t>
            </a:fld>
            <a:endParaRPr lang="en-US" altLang="en-US"/>
          </a:p>
        </p:txBody>
      </p:sp>
      <p:sp>
        <p:nvSpPr>
          <p:cNvPr id="4" name="Footer Placeholder 2"/>
          <p:cNvSpPr>
            <a:spLocks noGrp="1"/>
          </p:cNvSpPr>
          <p:nvPr>
            <p:ph type="ftr" sz="quarter" idx="11"/>
          </p:nvPr>
        </p:nvSpPr>
        <p:spPr>
          <a:xfrm>
            <a:off x="3028950" y="6356350"/>
            <a:ext cx="30861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endParaRPr lang="en-US" altLang="en-US"/>
          </a:p>
        </p:txBody>
      </p:sp>
      <p:sp>
        <p:nvSpPr>
          <p:cNvPr id="5" name="Slide Number Placeholder 3"/>
          <p:cNvSpPr>
            <a:spLocks noGrp="1"/>
          </p:cNvSpPr>
          <p:nvPr>
            <p:ph type="sldNum" sz="quarter" idx="12"/>
          </p:nvPr>
        </p:nvSpPr>
        <p:spPr>
          <a:xfrm>
            <a:off x="6457950" y="6356350"/>
            <a:ext cx="20574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fld id="{7448F8AA-A4A9-46DD-8AF2-CC56E40495C9}" type="slidenum">
              <a:rPr lang="en-US" altLang="en-US"/>
              <a:pPr/>
              <a:t>‹#›</a:t>
            </a:fld>
            <a:endParaRPr lang="en-US" altLang="en-US"/>
          </a:p>
        </p:txBody>
      </p:sp>
    </p:spTree>
    <p:extLst>
      <p:ext uri="{BB962C8B-B14F-4D97-AF65-F5344CB8AC3E}">
        <p14:creationId xmlns:p14="http://schemas.microsoft.com/office/powerpoint/2010/main" val="29843251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4" name="Rectangle 3"/>
          <p:cNvSpPr/>
          <p:nvPr userDrawn="1"/>
        </p:nvSpPr>
        <p:spPr>
          <a:xfrm>
            <a:off x="0" y="0"/>
            <a:ext cx="9144000" cy="3824288"/>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solidFill>
                <a:srgbClr val="FFFFFF"/>
              </a:solidFill>
            </a:endParaRPr>
          </a:p>
        </p:txBody>
      </p:sp>
      <p:sp>
        <p:nvSpPr>
          <p:cNvPr id="5" name="Rectangle 4"/>
          <p:cNvSpPr/>
          <p:nvPr userDrawn="1"/>
        </p:nvSpPr>
        <p:spPr>
          <a:xfrm>
            <a:off x="0" y="3824288"/>
            <a:ext cx="9144000" cy="115887"/>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solidFill>
                <a:srgbClr val="FFFFFF"/>
              </a:solidFill>
            </a:endParaRPr>
          </a:p>
        </p:txBody>
      </p:sp>
      <p:sp>
        <p:nvSpPr>
          <p:cNvPr id="6" name="Rectangle 5"/>
          <p:cNvSpPr/>
          <p:nvPr userDrawn="1"/>
        </p:nvSpPr>
        <p:spPr>
          <a:xfrm>
            <a:off x="1798638" y="3340100"/>
            <a:ext cx="5546725" cy="1076325"/>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endParaRPr lang="en-US" altLang="en-US">
              <a:solidFill>
                <a:srgbClr val="FFFFFF"/>
              </a:solidFill>
            </a:endParaRPr>
          </a:p>
        </p:txBody>
      </p:sp>
      <p:sp>
        <p:nvSpPr>
          <p:cNvPr id="7" name="TextBox 23"/>
          <p:cNvSpPr txBox="1">
            <a:spLocks noChangeArrowheads="1"/>
          </p:cNvSpPr>
          <p:nvPr userDrawn="1"/>
        </p:nvSpPr>
        <p:spPr bwMode="auto">
          <a:xfrm>
            <a:off x="2090738" y="3429000"/>
            <a:ext cx="49625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fontAlgn="base">
              <a:spcBef>
                <a:spcPct val="0"/>
              </a:spcBef>
              <a:spcAft>
                <a:spcPct val="0"/>
              </a:spcAft>
              <a:defRPr>
                <a:solidFill>
                  <a:schemeClr val="tx1"/>
                </a:solidFill>
                <a:latin typeface="Calibri" charset="0"/>
              </a:defRPr>
            </a:lvl6pPr>
            <a:lvl7pPr marL="2971800" indent="-228600" fontAlgn="base">
              <a:spcBef>
                <a:spcPct val="0"/>
              </a:spcBef>
              <a:spcAft>
                <a:spcPct val="0"/>
              </a:spcAft>
              <a:defRPr>
                <a:solidFill>
                  <a:schemeClr val="tx1"/>
                </a:solidFill>
                <a:latin typeface="Calibri" charset="0"/>
              </a:defRPr>
            </a:lvl7pPr>
            <a:lvl8pPr marL="3429000" indent="-228600" fontAlgn="base">
              <a:spcBef>
                <a:spcPct val="0"/>
              </a:spcBef>
              <a:spcAft>
                <a:spcPct val="0"/>
              </a:spcAft>
              <a:defRPr>
                <a:solidFill>
                  <a:schemeClr val="tx1"/>
                </a:solidFill>
                <a:latin typeface="Calibri" charset="0"/>
              </a:defRPr>
            </a:lvl8pPr>
            <a:lvl9pPr marL="3886200" indent="-228600" fontAlgn="base">
              <a:spcBef>
                <a:spcPct val="0"/>
              </a:spcBef>
              <a:spcAft>
                <a:spcPct val="0"/>
              </a:spcAft>
              <a:defRPr>
                <a:solidFill>
                  <a:schemeClr val="tx1"/>
                </a:solidFill>
                <a:latin typeface="Calibri" charset="0"/>
              </a:defRPr>
            </a:lvl9pPr>
          </a:lstStyle>
          <a:p>
            <a:pPr algn="ctr" eaLnBrk="1" hangingPunct="1">
              <a:defRPr/>
            </a:pPr>
            <a:r>
              <a:rPr lang="en-US" altLang="en-US" sz="5400" b="1">
                <a:solidFill>
                  <a:schemeClr val="bg1"/>
                </a:solidFill>
                <a:ea typeface="Arial" charset="0"/>
                <a:cs typeface="Arial" charset="0"/>
              </a:rPr>
              <a:t>www.FLDOE.org</a:t>
            </a:r>
          </a:p>
        </p:txBody>
      </p:sp>
      <p:pic>
        <p:nvPicPr>
          <p:cNvPr id="8" name="Picture 24" descr="FDOELogo.png"/>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94063" y="439738"/>
            <a:ext cx="2527300" cy="264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9"/>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947988" y="5554663"/>
            <a:ext cx="3219450" cy="321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1143000" y="5227432"/>
            <a:ext cx="6858000" cy="38798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571203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hyperlink" Target="http://www.fldoe.org/"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966788"/>
            <a:ext cx="788670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906588"/>
            <a:ext cx="7886700" cy="439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9" name="Text Placeholder 2"/>
          <p:cNvSpPr txBox="1">
            <a:spLocks/>
          </p:cNvSpPr>
          <p:nvPr/>
        </p:nvSpPr>
        <p:spPr>
          <a:xfrm>
            <a:off x="628650" y="6400800"/>
            <a:ext cx="7886700" cy="387350"/>
          </a:xfrm>
          <a:prstGeom prst="rect">
            <a:avLst/>
          </a:prstGeom>
        </p:spPr>
        <p:txBody>
          <a:bodyPr anchor="b"/>
          <a:lstStyle>
            <a:lvl1pPr>
              <a:defRPr>
                <a:solidFill>
                  <a:schemeClr val="tx1"/>
                </a:solidFill>
                <a:latin typeface="Calibri" panose="020F0502020204030204" pitchFamily="34" charset="0"/>
                <a:cs typeface="Arial" panose="020B0604020202020204" pitchFamily="34" charset="0"/>
              </a:defRPr>
            </a:lvl1pPr>
            <a:lvl2pPr marL="685800" indent="-22860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ctr" eaLnBrk="1" hangingPunct="1">
              <a:lnSpc>
                <a:spcPct val="90000"/>
              </a:lnSpc>
              <a:spcBef>
                <a:spcPts val="1000"/>
              </a:spcBef>
              <a:buFont typeface="Arial" panose="020B0604020202020204" pitchFamily="34" charset="0"/>
              <a:buNone/>
            </a:pPr>
            <a:r>
              <a:rPr lang="en-US" altLang="en-US" sz="1200" b="1">
                <a:solidFill>
                  <a:srgbClr val="262A63"/>
                </a:solidFill>
                <a:latin typeface="Arial" panose="020B0604020202020204" pitchFamily="34" charset="0"/>
                <a:hlinkClick r:id="rId18"/>
              </a:rPr>
              <a:t>www.FLDOE.org</a:t>
            </a:r>
            <a:endParaRPr lang="en-US" altLang="en-US" sz="1200" b="1">
              <a:solidFill>
                <a:srgbClr val="262A63"/>
              </a:solidFill>
              <a:latin typeface="Arial" panose="020B0604020202020204" pitchFamily="34" charset="0"/>
            </a:endParaRPr>
          </a:p>
        </p:txBody>
      </p:sp>
      <p:cxnSp>
        <p:nvCxnSpPr>
          <p:cNvPr id="11" name="Straight Connector 10"/>
          <p:cNvCxnSpPr/>
          <p:nvPr/>
        </p:nvCxnSpPr>
        <p:spPr>
          <a:xfrm flipH="1">
            <a:off x="0" y="6711950"/>
            <a:ext cx="3657600" cy="0"/>
          </a:xfrm>
          <a:prstGeom prst="line">
            <a:avLst/>
          </a:prstGeom>
          <a:ln w="12700">
            <a:solidFill>
              <a:srgbClr val="CD9D2C"/>
            </a:solidFill>
          </a:ln>
        </p:spPr>
        <p:style>
          <a:lnRef idx="1">
            <a:schemeClr val="accent1"/>
          </a:lnRef>
          <a:fillRef idx="0">
            <a:schemeClr val="accent1"/>
          </a:fillRef>
          <a:effectRef idx="0">
            <a:schemeClr val="accent1"/>
          </a:effectRef>
          <a:fontRef idx="minor">
            <a:schemeClr val="tx1"/>
          </a:fontRef>
        </p:style>
      </p:cxnSp>
      <p:pic>
        <p:nvPicPr>
          <p:cNvPr id="1030" name="Picture 13"/>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3284538" y="19050"/>
            <a:ext cx="25749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Connector 14"/>
          <p:cNvCxnSpPr/>
          <p:nvPr/>
        </p:nvCxnSpPr>
        <p:spPr>
          <a:xfrm flipH="1">
            <a:off x="0" y="442913"/>
            <a:ext cx="3101975" cy="0"/>
          </a:xfrm>
          <a:prstGeom prst="line">
            <a:avLst/>
          </a:prstGeom>
          <a:ln w="63500">
            <a:solidFill>
              <a:srgbClr val="262A63"/>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6038850" y="442913"/>
            <a:ext cx="3105150" cy="0"/>
          </a:xfrm>
          <a:prstGeom prst="line">
            <a:avLst/>
          </a:prstGeom>
          <a:ln w="63500">
            <a:solidFill>
              <a:srgbClr val="262A63"/>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5486400" y="6711950"/>
            <a:ext cx="3657600" cy="0"/>
          </a:xfrm>
          <a:prstGeom prst="line">
            <a:avLst/>
          </a:prstGeom>
          <a:ln w="12700">
            <a:solidFill>
              <a:srgbClr val="CD9D2C"/>
            </a:solidFill>
          </a:ln>
        </p:spPr>
        <p:style>
          <a:lnRef idx="1">
            <a:schemeClr val="accent1"/>
          </a:lnRef>
          <a:fillRef idx="0">
            <a:schemeClr val="accent1"/>
          </a:fillRef>
          <a:effectRef idx="0">
            <a:schemeClr val="accent1"/>
          </a:effectRef>
          <a:fontRef idx="minor">
            <a:schemeClr val="tx1"/>
          </a:fontRef>
        </p:style>
      </p:cxnSp>
      <p:sp>
        <p:nvSpPr>
          <p:cNvPr id="1034" name="TextBox 9"/>
          <p:cNvSpPr txBox="1">
            <a:spLocks noChangeArrowheads="1"/>
          </p:cNvSpPr>
          <p:nvPr/>
        </p:nvSpPr>
        <p:spPr bwMode="auto">
          <a:xfrm>
            <a:off x="8628063" y="6324600"/>
            <a:ext cx="4794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5EA4E4D9-621C-4DCE-8BBB-AF9DE2867DB4}" type="slidenum">
              <a:rPr lang="en-US" altLang="en-US" sz="1600">
                <a:solidFill>
                  <a:srgbClr val="7F7F7F"/>
                </a:solidFill>
              </a:rPr>
              <a:pPr eaLnBrk="1" hangingPunct="1"/>
              <a:t>‹#›</a:t>
            </a:fld>
            <a:endParaRPr lang="en-US" altLang="en-US" sz="1600">
              <a:solidFill>
                <a:srgbClr val="7F7F7F"/>
              </a:solidFill>
            </a:endParaRPr>
          </a:p>
        </p:txBody>
      </p:sp>
    </p:spTree>
  </p:cSld>
  <p:clrMap bg1="lt1" tx1="dk1" bg2="lt2" tx2="dk2" accent1="accent1" accent2="accent2" accent3="accent3" accent4="accent4" accent5="accent5" accent6="accent6" hlink="hlink" folHlink="folHlink"/>
  <p:sldLayoutIdLst>
    <p:sldLayoutId id="2147483711" r:id="rId1"/>
    <p:sldLayoutId id="2147483707" r:id="rId2"/>
    <p:sldLayoutId id="2147483712" r:id="rId3"/>
    <p:sldLayoutId id="2147483713" r:id="rId4"/>
    <p:sldLayoutId id="2147483714" r:id="rId5"/>
    <p:sldLayoutId id="2147483715" r:id="rId6"/>
    <p:sldLayoutId id="2147483716" r:id="rId7"/>
    <p:sldLayoutId id="2147483708" r:id="rId8"/>
    <p:sldLayoutId id="2147483709" r:id="rId9"/>
    <p:sldLayoutId id="2147483710" r:id="rId10"/>
    <p:sldLayoutId id="2147483717" r:id="rId11"/>
    <p:sldLayoutId id="2147483718" r:id="rId12"/>
    <p:sldLayoutId id="2147483719" r:id="rId13"/>
    <p:sldLayoutId id="2147483720" r:id="rId14"/>
    <p:sldLayoutId id="2147483721" r:id="rId15"/>
    <p:sldLayoutId id="2147483722" r:id="rId16"/>
  </p:sldLayoutIdLst>
  <p:txStyles>
    <p:titleStyle>
      <a:lvl1pPr algn="l" rtl="0" eaLnBrk="0" fontAlgn="base" hangingPunct="0">
        <a:lnSpc>
          <a:spcPct val="90000"/>
        </a:lnSpc>
        <a:spcBef>
          <a:spcPct val="0"/>
        </a:spcBef>
        <a:spcAft>
          <a:spcPct val="0"/>
        </a:spcAft>
        <a:defRPr lang="en-US" sz="3200" b="1" kern="1200">
          <a:solidFill>
            <a:srgbClr val="262A63"/>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3200" b="1">
          <a:solidFill>
            <a:srgbClr val="262A63"/>
          </a:solidFill>
          <a:latin typeface="Calibri" charset="0"/>
        </a:defRPr>
      </a:lvl2pPr>
      <a:lvl3pPr algn="l" rtl="0" eaLnBrk="0" fontAlgn="base" hangingPunct="0">
        <a:lnSpc>
          <a:spcPct val="90000"/>
        </a:lnSpc>
        <a:spcBef>
          <a:spcPct val="0"/>
        </a:spcBef>
        <a:spcAft>
          <a:spcPct val="0"/>
        </a:spcAft>
        <a:defRPr sz="3200" b="1">
          <a:solidFill>
            <a:srgbClr val="262A63"/>
          </a:solidFill>
          <a:latin typeface="Calibri" charset="0"/>
        </a:defRPr>
      </a:lvl3pPr>
      <a:lvl4pPr algn="l" rtl="0" eaLnBrk="0" fontAlgn="base" hangingPunct="0">
        <a:lnSpc>
          <a:spcPct val="90000"/>
        </a:lnSpc>
        <a:spcBef>
          <a:spcPct val="0"/>
        </a:spcBef>
        <a:spcAft>
          <a:spcPct val="0"/>
        </a:spcAft>
        <a:defRPr sz="3200" b="1">
          <a:solidFill>
            <a:srgbClr val="262A63"/>
          </a:solidFill>
          <a:latin typeface="Calibri" charset="0"/>
        </a:defRPr>
      </a:lvl4pPr>
      <a:lvl5pPr algn="l" rtl="0" eaLnBrk="0" fontAlgn="base" hangingPunct="0">
        <a:lnSpc>
          <a:spcPct val="90000"/>
        </a:lnSpc>
        <a:spcBef>
          <a:spcPct val="0"/>
        </a:spcBef>
        <a:spcAft>
          <a:spcPct val="0"/>
        </a:spcAft>
        <a:defRPr sz="3200" b="1">
          <a:solidFill>
            <a:srgbClr val="262A63"/>
          </a:solidFill>
          <a:latin typeface="Calibri" charset="0"/>
        </a:defRPr>
      </a:lvl5pPr>
      <a:lvl6pPr marL="457200" algn="l" rtl="0" fontAlgn="base">
        <a:lnSpc>
          <a:spcPct val="90000"/>
        </a:lnSpc>
        <a:spcBef>
          <a:spcPct val="0"/>
        </a:spcBef>
        <a:spcAft>
          <a:spcPct val="0"/>
        </a:spcAft>
        <a:defRPr sz="3200" b="1">
          <a:solidFill>
            <a:srgbClr val="262A63"/>
          </a:solidFill>
          <a:latin typeface="Calibri" charset="0"/>
        </a:defRPr>
      </a:lvl6pPr>
      <a:lvl7pPr marL="914400" algn="l" rtl="0" fontAlgn="base">
        <a:lnSpc>
          <a:spcPct val="90000"/>
        </a:lnSpc>
        <a:spcBef>
          <a:spcPct val="0"/>
        </a:spcBef>
        <a:spcAft>
          <a:spcPct val="0"/>
        </a:spcAft>
        <a:defRPr sz="3200" b="1">
          <a:solidFill>
            <a:srgbClr val="262A63"/>
          </a:solidFill>
          <a:latin typeface="Calibri" charset="0"/>
        </a:defRPr>
      </a:lvl7pPr>
      <a:lvl8pPr marL="1371600" algn="l" rtl="0" fontAlgn="base">
        <a:lnSpc>
          <a:spcPct val="90000"/>
        </a:lnSpc>
        <a:spcBef>
          <a:spcPct val="0"/>
        </a:spcBef>
        <a:spcAft>
          <a:spcPct val="0"/>
        </a:spcAft>
        <a:defRPr sz="3200" b="1">
          <a:solidFill>
            <a:srgbClr val="262A63"/>
          </a:solidFill>
          <a:latin typeface="Calibri" charset="0"/>
        </a:defRPr>
      </a:lvl8pPr>
      <a:lvl9pPr marL="1828800" algn="l" rtl="0" fontAlgn="base">
        <a:lnSpc>
          <a:spcPct val="90000"/>
        </a:lnSpc>
        <a:spcBef>
          <a:spcPct val="0"/>
        </a:spcBef>
        <a:spcAft>
          <a:spcPct val="0"/>
        </a:spcAft>
        <a:defRPr sz="3200" b="1">
          <a:solidFill>
            <a:srgbClr val="262A63"/>
          </a:solidFill>
          <a:latin typeface="Calibri" charset="0"/>
        </a:defRPr>
      </a:lvl9pPr>
    </p:titleStyle>
    <p:bodyStyle>
      <a:lvl1pPr marL="228600" indent="-228600" algn="l" rtl="0" eaLnBrk="0" fontAlgn="base" hangingPunct="0">
        <a:lnSpc>
          <a:spcPct val="90000"/>
        </a:lnSpc>
        <a:spcBef>
          <a:spcPts val="1000"/>
        </a:spcBef>
        <a:spcAft>
          <a:spcPct val="0"/>
        </a:spcAft>
        <a:buClr>
          <a:srgbClr val="262A63"/>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rtl="0" eaLnBrk="0" fontAlgn="base" hangingPunct="0">
        <a:lnSpc>
          <a:spcPct val="90000"/>
        </a:lnSpc>
        <a:spcBef>
          <a:spcPts val="500"/>
        </a:spcBef>
        <a:spcAft>
          <a:spcPct val="0"/>
        </a:spcAft>
        <a:buClr>
          <a:srgbClr val="00689B"/>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rtl="0" eaLnBrk="0" fontAlgn="base" hangingPunct="0">
        <a:lnSpc>
          <a:spcPct val="90000"/>
        </a:lnSpc>
        <a:spcBef>
          <a:spcPts val="500"/>
        </a:spcBef>
        <a:spcAft>
          <a:spcPct val="0"/>
        </a:spcAft>
        <a:buClr>
          <a:srgbClr val="00A88D"/>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371600" algn="l" rtl="0" eaLnBrk="0" fontAlgn="base" hangingPunct="0">
        <a:lnSpc>
          <a:spcPct val="90000"/>
        </a:lnSpc>
        <a:spcBef>
          <a:spcPts val="500"/>
        </a:spcBef>
        <a:spcAft>
          <a:spcPct val="0"/>
        </a:spcAft>
        <a:buClr>
          <a:srgbClr val="9CB63C"/>
        </a:buClr>
        <a:buFont typeface="Arial" panose="020B0604020202020204" pitchFamily="34" charset="0"/>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Clr>
          <a:srgbClr val="CD9D2C"/>
        </a:buClr>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hyperlink" Target="http://origin.fldoe.org/accountability/data-sys/school-dis-data/superintendents.stml"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hyperlink" Target="https://youtu.be/pXq2tkcpQ_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youtu.be/d3WjxVRy07c" TargetMode="External"/><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youtu.be/lCOkX_6Ggjc" TargetMode="External"/><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1.xml"/><Relationship Id="rId5" Type="http://schemas.openxmlformats.org/officeDocument/2006/relationships/image" Target="../media/image13.jpeg"/><Relationship Id="rId4" Type="http://schemas.openxmlformats.org/officeDocument/2006/relationships/image" Target="../media/image12.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nchor="b">
            <a:normAutofit fontScale="90000"/>
          </a:bodyPr>
          <a:lstStyle/>
          <a:p>
            <a:pPr eaLnBrk="1" hangingPunct="1"/>
            <a:r>
              <a:rPr lang="en-US" altLang="en-US" dirty="0">
                <a:ea typeface="ＭＳ Ｐゴシック" panose="020B0600070205080204" pitchFamily="34" charset="-128"/>
              </a:rPr>
              <a:t>Chris Hixon, Coach Aaron </a:t>
            </a:r>
            <a:r>
              <a:rPr lang="en-US" altLang="en-US" dirty="0" err="1">
                <a:ea typeface="ＭＳ Ｐゴシック" panose="020B0600070205080204" pitchFamily="34" charset="-128"/>
              </a:rPr>
              <a:t>Feis</a:t>
            </a:r>
            <a:r>
              <a:rPr lang="en-US" altLang="en-US" dirty="0">
                <a:ea typeface="ＭＳ Ｐゴシック" panose="020B0600070205080204" pitchFamily="34" charset="-128"/>
              </a:rPr>
              <a:t>, and Coach Scott Beigel Guardian Program</a:t>
            </a:r>
            <a:endParaRPr altLang="en-US" dirty="0"/>
          </a:p>
        </p:txBody>
      </p:sp>
      <p:sp>
        <p:nvSpPr>
          <p:cNvPr id="3" name="Subtitle 2"/>
          <p:cNvSpPr>
            <a:spLocks noGrp="1"/>
          </p:cNvSpPr>
          <p:nvPr>
            <p:ph type="body" idx="1"/>
          </p:nvPr>
        </p:nvSpPr>
        <p:spPr/>
        <p:txBody>
          <a:bodyPr rtlCol="0">
            <a:normAutofit/>
          </a:bodyPr>
          <a:lstStyle/>
          <a:p>
            <a:pPr algn="ctr" eaLnBrk="1" fontAlgn="auto" hangingPunct="1">
              <a:spcAft>
                <a:spcPts val="0"/>
              </a:spcAft>
              <a:defRPr/>
            </a:pPr>
            <a:r>
              <a:rPr lang="en-US" sz="4000" dirty="0"/>
              <a:t>Education Program</a:t>
            </a:r>
          </a:p>
          <a:p>
            <a:pPr eaLnBrk="1" fontAlgn="auto" hangingPunct="1">
              <a:spcAft>
                <a:spcPts val="0"/>
              </a:spcAft>
              <a:defRPr/>
            </a:pP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890C8-FC51-1EC2-7B0D-9CFFC40D63EC}"/>
              </a:ext>
            </a:extLst>
          </p:cNvPr>
          <p:cNvSpPr>
            <a:spLocks noGrp="1"/>
          </p:cNvSpPr>
          <p:nvPr>
            <p:ph type="title"/>
          </p:nvPr>
        </p:nvSpPr>
        <p:spPr/>
        <p:txBody>
          <a:bodyPr>
            <a:normAutofit/>
          </a:bodyPr>
          <a:lstStyle/>
          <a:p>
            <a:r>
              <a:rPr lang="en-US" sz="2800" dirty="0"/>
              <a:t>Why the Guardian Program Was Created</a:t>
            </a:r>
          </a:p>
        </p:txBody>
      </p:sp>
      <p:sp>
        <p:nvSpPr>
          <p:cNvPr id="3" name="Text Placeholder 2">
            <a:extLst>
              <a:ext uri="{FF2B5EF4-FFF2-40B4-BE49-F238E27FC236}">
                <a16:creationId xmlns:a16="http://schemas.microsoft.com/office/drawing/2014/main" id="{FAFF28E5-433F-0FD1-F184-3CBE5FC56CEB}"/>
              </a:ext>
            </a:extLst>
          </p:cNvPr>
          <p:cNvSpPr>
            <a:spLocks noGrp="1"/>
          </p:cNvSpPr>
          <p:nvPr>
            <p:ph type="body" idx="1"/>
          </p:nvPr>
        </p:nvSpPr>
        <p:spPr>
          <a:xfrm>
            <a:off x="1060514" y="4227212"/>
            <a:ext cx="7013448" cy="2073103"/>
          </a:xfrm>
        </p:spPr>
        <p:txBody>
          <a:bodyPr/>
          <a:lstStyle/>
          <a:p>
            <a:pPr algn="ctr"/>
            <a:r>
              <a:rPr lang="en-US" sz="2800" dirty="0"/>
              <a:t>The Marjory Stoneman and Douglas public safety commission found that having guardians in schools is the best way to ensure, highly trained personnel are in place to respond immediately in the event of a school shooting.</a:t>
            </a:r>
          </a:p>
        </p:txBody>
      </p:sp>
    </p:spTree>
    <p:extLst>
      <p:ext uri="{BB962C8B-B14F-4D97-AF65-F5344CB8AC3E}">
        <p14:creationId xmlns:p14="http://schemas.microsoft.com/office/powerpoint/2010/main" val="1414865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1060450" y="2735263"/>
            <a:ext cx="7013575" cy="1076325"/>
          </a:xfrm>
          <a:solidFill>
            <a:srgbClr val="262A63"/>
          </a:solidFill>
        </p:spPr>
        <p:txBody>
          <a:bodyPr/>
          <a:lstStyle/>
          <a:p>
            <a:pPr eaLnBrk="1" hangingPunct="1"/>
            <a:r>
              <a:rPr lang="en-US" altLang="en-US" dirty="0"/>
              <a:t>Establishing the Guardian Program </a:t>
            </a:r>
            <a:endParaRPr altLang="en-US" dirty="0"/>
          </a:p>
        </p:txBody>
      </p:sp>
      <p:sp>
        <p:nvSpPr>
          <p:cNvPr id="16386" name="Text Placeholder 2"/>
          <p:cNvSpPr>
            <a:spLocks noGrp="1"/>
          </p:cNvSpPr>
          <p:nvPr>
            <p:ph type="body" idx="1"/>
          </p:nvPr>
        </p:nvSpPr>
        <p:spPr>
          <a:xfrm>
            <a:off x="909637" y="4170009"/>
            <a:ext cx="7315200" cy="2427315"/>
          </a:xfrm>
        </p:spPr>
        <p:txBody>
          <a:bodyPr>
            <a:normAutofit fontScale="92500"/>
          </a:bodyPr>
          <a:lstStyle/>
          <a:p>
            <a:pPr algn="ctr" eaLnBrk="1" hangingPunct="1"/>
            <a:r>
              <a:rPr lang="en-US" altLang="en-US" sz="2800" dirty="0">
                <a:latin typeface="Calibri"/>
                <a:cs typeface="Calibri"/>
              </a:rPr>
              <a:t>On February 14, 2018, a gunman took the lives of 17 people at Marjory Stoneman Douglas High School in Parkland, Florida. As a result, the legislature passed a bill creating the Chris Hixon, Coach Aaron </a:t>
            </a:r>
            <a:r>
              <a:rPr lang="en-US" altLang="en-US" sz="2800" dirty="0" err="1">
                <a:latin typeface="Calibri"/>
                <a:cs typeface="Calibri"/>
              </a:rPr>
              <a:t>Feis</a:t>
            </a:r>
            <a:r>
              <a:rPr lang="en-US" altLang="en-US" sz="2800" dirty="0">
                <a:latin typeface="Calibri"/>
                <a:cs typeface="Calibri"/>
              </a:rPr>
              <a:t>, and Coach Scott Beigel </a:t>
            </a:r>
            <a:r>
              <a:rPr lang="en-US" sz="2800" dirty="0">
                <a:solidFill>
                  <a:srgbClr val="000000"/>
                </a:solidFill>
                <a:effectLst/>
                <a:latin typeface="+mn-lt"/>
                <a:ea typeface="Calibri" panose="020F0502020204030204" pitchFamily="34" charset="0"/>
              </a:rPr>
              <a:t>Guardian Program in honor of those who gave their lives during this tragedy</a:t>
            </a:r>
            <a:r>
              <a:rPr lang="en-US" altLang="en-US" sz="2800" dirty="0">
                <a:latin typeface="Calibri"/>
                <a:cs typeface="Calibri"/>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20ECA-B249-4E1F-4446-CD2F36297757}"/>
              </a:ext>
            </a:extLst>
          </p:cNvPr>
          <p:cNvSpPr>
            <a:spLocks noGrp="1"/>
          </p:cNvSpPr>
          <p:nvPr>
            <p:ph type="title"/>
          </p:nvPr>
        </p:nvSpPr>
        <p:spPr/>
        <p:txBody>
          <a:bodyPr>
            <a:normAutofit fontScale="90000"/>
          </a:bodyPr>
          <a:lstStyle/>
          <a:p>
            <a:r>
              <a:rPr lang="en-US" dirty="0"/>
              <a:t>Become involved with the </a:t>
            </a:r>
            <a:r>
              <a:rPr lang="en-US"/>
              <a:t>Guardian Program</a:t>
            </a:r>
            <a:endParaRPr lang="en-US" dirty="0"/>
          </a:p>
        </p:txBody>
      </p:sp>
      <p:sp>
        <p:nvSpPr>
          <p:cNvPr id="3" name="Text Placeholder 2">
            <a:extLst>
              <a:ext uri="{FF2B5EF4-FFF2-40B4-BE49-F238E27FC236}">
                <a16:creationId xmlns:a16="http://schemas.microsoft.com/office/drawing/2014/main" id="{05203363-154C-86A5-2901-DE43EE66AA86}"/>
              </a:ext>
            </a:extLst>
          </p:cNvPr>
          <p:cNvSpPr>
            <a:spLocks noGrp="1"/>
          </p:cNvSpPr>
          <p:nvPr>
            <p:ph type="body" idx="1"/>
          </p:nvPr>
        </p:nvSpPr>
        <p:spPr/>
        <p:txBody>
          <a:bodyPr/>
          <a:lstStyle/>
          <a:p>
            <a:pPr algn="ctr"/>
            <a:r>
              <a:rPr lang="en-US" b="0" i="0" dirty="0">
                <a:solidFill>
                  <a:srgbClr val="000000"/>
                </a:solidFill>
                <a:effectLst/>
                <a:latin typeface="Open Sans" panose="020B0606030504020204" pitchFamily="34" charset="0"/>
              </a:rPr>
              <a:t>Please contact your local sheriff’s office or </a:t>
            </a:r>
            <a:r>
              <a:rPr lang="en-US" b="0" i="0" u="sng" dirty="0">
                <a:effectLst/>
                <a:latin typeface="Open Sans" panose="020B0606030504020204" pitchFamily="34" charset="0"/>
                <a:hlinkClick r:id="rId2"/>
              </a:rPr>
              <a:t>superintendent</a:t>
            </a:r>
            <a:r>
              <a:rPr lang="en-US" b="0" i="0" dirty="0">
                <a:solidFill>
                  <a:srgbClr val="000000"/>
                </a:solidFill>
                <a:effectLst/>
                <a:latin typeface="Open Sans" panose="020B0606030504020204" pitchFamily="34" charset="0"/>
              </a:rPr>
              <a:t> for more information regarding upcoming trainings and becoming a guardian.</a:t>
            </a:r>
            <a:endParaRPr lang="en-US" dirty="0"/>
          </a:p>
        </p:txBody>
      </p:sp>
    </p:spTree>
    <p:extLst>
      <p:ext uri="{BB962C8B-B14F-4D97-AF65-F5344CB8AC3E}">
        <p14:creationId xmlns:p14="http://schemas.microsoft.com/office/powerpoint/2010/main" val="1340166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sz="4000" u="sng" dirty="0"/>
              <a:t>30.15 Powers, duties, and obligations. </a:t>
            </a:r>
            <a:endParaRPr lang="en-US" sz="4000" dirty="0"/>
          </a:p>
        </p:txBody>
      </p:sp>
      <p:sp>
        <p:nvSpPr>
          <p:cNvPr id="3" name="Content Placeholder 2"/>
          <p:cNvSpPr>
            <a:spLocks noGrp="1"/>
          </p:cNvSpPr>
          <p:nvPr>
            <p:ph idx="1"/>
          </p:nvPr>
        </p:nvSpPr>
        <p:spPr>
          <a:xfrm>
            <a:off x="548640" y="1906348"/>
            <a:ext cx="8046720" cy="4354753"/>
          </a:xfrm>
        </p:spPr>
        <p:txBody>
          <a:bodyPr/>
          <a:lstStyle/>
          <a:p>
            <a:r>
              <a:rPr lang="en-US" dirty="0"/>
              <a:t>Sheriffs are tasked with assisting district school boards and charter school governing boards in providing access to a </a:t>
            </a:r>
            <a:r>
              <a:rPr lang="en-US" dirty="0">
                <a:solidFill>
                  <a:srgbClr val="000000"/>
                </a:solidFill>
                <a:effectLst/>
                <a:latin typeface="+mn-lt"/>
                <a:ea typeface="Calibri" panose="020F0502020204030204" pitchFamily="34" charset="0"/>
              </a:rPr>
              <a:t>Guardian Program</a:t>
            </a:r>
            <a:r>
              <a:rPr lang="en-US" dirty="0"/>
              <a:t> to aid in the prevention or abatement of active assailant incidents on school premises. </a:t>
            </a:r>
          </a:p>
          <a:p>
            <a:r>
              <a:rPr lang="en-US" dirty="0"/>
              <a:t>Any person certified as a school Guardian has no authority to act in any law enforcement capacity, except to the extent necessary to prevent or abate an active assailant incident.</a:t>
            </a:r>
          </a:p>
          <a:p>
            <a:endParaRPr lang="en-US" dirty="0"/>
          </a:p>
        </p:txBody>
      </p:sp>
    </p:spTree>
    <p:extLst>
      <p:ext uri="{BB962C8B-B14F-4D97-AF65-F5344CB8AC3E}">
        <p14:creationId xmlns:p14="http://schemas.microsoft.com/office/powerpoint/2010/main" val="1518589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C183D7F6-B498-43B3-948B-1728B52AA6E4}">
                <adec:decorative xmlns:adec="http://schemas.microsoft.com/office/drawing/2017/decorative" val="0"/>
              </a:ext>
            </a:extLst>
          </p:cNvPr>
          <p:cNvSpPr>
            <a:spLocks noGrp="1"/>
          </p:cNvSpPr>
          <p:nvPr>
            <p:ph type="title"/>
          </p:nvPr>
        </p:nvSpPr>
        <p:spPr>
          <a:xfrm>
            <a:off x="628650" y="966788"/>
            <a:ext cx="7886700" cy="793750"/>
          </a:xfrm>
        </p:spPr>
        <p:txBody>
          <a:bodyPr>
            <a:normAutofit fontScale="90000"/>
          </a:bodyPr>
          <a:lstStyle/>
          <a:p>
            <a:br>
              <a:rPr lang="en-US" dirty="0"/>
            </a:br>
            <a:r>
              <a:rPr lang="en-US" sz="4000" u="sng" dirty="0"/>
              <a:t>30.15 Powers, duties, and obligations.</a:t>
            </a:r>
            <a:endParaRPr lang="en-US" sz="4000" dirty="0"/>
          </a:p>
        </p:txBody>
      </p:sp>
      <p:sp>
        <p:nvSpPr>
          <p:cNvPr id="3" name="Content Placeholder 2">
            <a:extLst>
              <a:ext uri="{C183D7F6-B498-43B3-948B-1728B52AA6E4}">
                <adec:decorative xmlns:adec="http://schemas.microsoft.com/office/drawing/2017/decorative" val="0"/>
              </a:ext>
            </a:extLst>
          </p:cNvPr>
          <p:cNvSpPr>
            <a:spLocks noGrp="1"/>
          </p:cNvSpPr>
          <p:nvPr>
            <p:ph idx="1"/>
          </p:nvPr>
        </p:nvSpPr>
        <p:spPr>
          <a:xfrm>
            <a:off x="548640" y="1907936"/>
            <a:ext cx="8046720" cy="4698451"/>
          </a:xfrm>
        </p:spPr>
        <p:txBody>
          <a:bodyPr>
            <a:noAutofit/>
          </a:bodyPr>
          <a:lstStyle/>
          <a:p>
            <a:r>
              <a:rPr lang="en-US" dirty="0"/>
              <a:t>If a local school board has voted to implement a </a:t>
            </a:r>
            <a:r>
              <a:rPr lang="en-US" dirty="0">
                <a:solidFill>
                  <a:srgbClr val="000000"/>
                </a:solidFill>
                <a:effectLst/>
                <a:latin typeface="+mn-lt"/>
                <a:ea typeface="Calibri" panose="020F0502020204030204" pitchFamily="34" charset="0"/>
              </a:rPr>
              <a:t>Guardian Program</a:t>
            </a:r>
            <a:r>
              <a:rPr lang="en-US" dirty="0"/>
              <a:t>, the Sheriff in that county shall establish the program to provide training, either directly or through a contract with another Sheriff's office that has established a Guardian program. </a:t>
            </a:r>
          </a:p>
          <a:p>
            <a:r>
              <a:rPr lang="en-US" dirty="0"/>
              <a:t>If a charter school governing board wishes to implement a Guardian program and the county Sheriff denies the request, the governing board may contract with a Sheriff in a different county.</a:t>
            </a:r>
          </a:p>
        </p:txBody>
      </p:sp>
    </p:spTree>
    <p:extLst>
      <p:ext uri="{BB962C8B-B14F-4D97-AF65-F5344CB8AC3E}">
        <p14:creationId xmlns:p14="http://schemas.microsoft.com/office/powerpoint/2010/main" val="2483841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86105"/>
            <a:ext cx="7886700" cy="793750"/>
          </a:xfrm>
        </p:spPr>
        <p:txBody>
          <a:bodyPr/>
          <a:lstStyle/>
          <a:p>
            <a:br>
              <a:rPr lang="en-US" altLang="en-US" dirty="0">
                <a:ea typeface="ＭＳ Ｐゴシック" panose="020B0600070205080204" pitchFamily="34" charset="-128"/>
              </a:rPr>
            </a:br>
            <a:r>
              <a:rPr lang="en-US" sz="3600" u="sng" dirty="0"/>
              <a:t>1006.12 Safe-school school resource officers at each public school.</a:t>
            </a:r>
            <a:endParaRPr lang="en-US" sz="3600" dirty="0"/>
          </a:p>
        </p:txBody>
      </p:sp>
      <p:sp>
        <p:nvSpPr>
          <p:cNvPr id="3" name="Content Placeholder 2"/>
          <p:cNvSpPr>
            <a:spLocks noGrp="1"/>
          </p:cNvSpPr>
          <p:nvPr>
            <p:ph idx="1"/>
          </p:nvPr>
        </p:nvSpPr>
        <p:spPr/>
        <p:txBody>
          <a:bodyPr/>
          <a:lstStyle/>
          <a:p>
            <a:r>
              <a:rPr lang="en-US" dirty="0"/>
              <a:t>Each district school board and superintendent shall partner with law enforcement agencies or security agencies to assign one or more safe-school officers at each school facility within the district, including charter schools. District school boards must collaborate with charter school governing boards to facilitate charter school access to all safe-school officer options available. The school district may implement any combination of the options to best meet the needs of the district and charter schools.</a:t>
            </a:r>
          </a:p>
          <a:p>
            <a:endParaRPr lang="en-US" dirty="0"/>
          </a:p>
        </p:txBody>
      </p:sp>
    </p:spTree>
    <p:extLst>
      <p:ext uri="{BB962C8B-B14F-4D97-AF65-F5344CB8AC3E}">
        <p14:creationId xmlns:p14="http://schemas.microsoft.com/office/powerpoint/2010/main" val="2822230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20166"/>
            <a:ext cx="7886700" cy="793750"/>
          </a:xfrm>
        </p:spPr>
        <p:txBody>
          <a:bodyPr/>
          <a:lstStyle/>
          <a:p>
            <a:r>
              <a:rPr lang="en-US" sz="4000" dirty="0"/>
              <a:t>Baker County Guardian Program</a:t>
            </a:r>
          </a:p>
        </p:txBody>
      </p:sp>
      <p:sp>
        <p:nvSpPr>
          <p:cNvPr id="5" name="TextBox 4"/>
          <p:cNvSpPr txBox="1"/>
          <p:nvPr/>
        </p:nvSpPr>
        <p:spPr>
          <a:xfrm>
            <a:off x="269871" y="2024954"/>
            <a:ext cx="5342471" cy="2246769"/>
          </a:xfrm>
          <a:prstGeom prst="rect">
            <a:avLst/>
          </a:prstGeom>
          <a:noFill/>
        </p:spPr>
        <p:txBody>
          <a:bodyPr wrap="square" rtlCol="0">
            <a:spAutoFit/>
          </a:bodyPr>
          <a:lstStyle/>
          <a:p>
            <a:pPr algn="ctr"/>
            <a:r>
              <a:rPr lang="en-US" sz="2800" dirty="0"/>
              <a:t>“Our community is very thankful for these individuals, and their dedication to the safety of our students and employees.” - Superintendent Sherrie Raulerson</a:t>
            </a:r>
          </a:p>
        </p:txBody>
      </p:sp>
      <p:sp>
        <p:nvSpPr>
          <p:cNvPr id="6" name="TextBox 5"/>
          <p:cNvSpPr txBox="1"/>
          <p:nvPr/>
        </p:nvSpPr>
        <p:spPr>
          <a:xfrm>
            <a:off x="1150747" y="4582761"/>
            <a:ext cx="3580718" cy="954107"/>
          </a:xfrm>
          <a:prstGeom prst="rect">
            <a:avLst/>
          </a:prstGeom>
          <a:noFill/>
        </p:spPr>
        <p:txBody>
          <a:bodyPr wrap="square" rtlCol="0">
            <a:spAutoFit/>
          </a:bodyPr>
          <a:lstStyle/>
          <a:p>
            <a:pPr algn="ctr"/>
            <a:r>
              <a:rPr lang="en-US" sz="2800" dirty="0"/>
              <a:t>Click </a:t>
            </a:r>
            <a:r>
              <a:rPr lang="en-US" sz="2800" dirty="0">
                <a:hlinkClick r:id="rId2"/>
              </a:rPr>
              <a:t>here</a:t>
            </a:r>
            <a:r>
              <a:rPr lang="en-US" sz="2800" dirty="0"/>
              <a:t> to view a brief testimonial</a:t>
            </a:r>
            <a:r>
              <a:rPr lang="en-US" dirty="0"/>
              <a:t>.</a:t>
            </a:r>
          </a:p>
        </p:txBody>
      </p:sp>
      <p:pic>
        <p:nvPicPr>
          <p:cNvPr id="4" name="Content Placeholder 3">
            <a:extLs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12342" y="1760538"/>
            <a:ext cx="2903008" cy="4354512"/>
          </a:xfrm>
        </p:spPr>
      </p:pic>
    </p:spTree>
    <p:extLst>
      <p:ext uri="{BB962C8B-B14F-4D97-AF65-F5344CB8AC3E}">
        <p14:creationId xmlns:p14="http://schemas.microsoft.com/office/powerpoint/2010/main" val="28363317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a:xfrm>
            <a:off x="1060450" y="2735263"/>
            <a:ext cx="7013575" cy="1076325"/>
          </a:xfrm>
        </p:spPr>
        <p:txBody>
          <a:bodyPr/>
          <a:lstStyle/>
          <a:p>
            <a:pPr eaLnBrk="1" hangingPunct="1"/>
            <a:r>
              <a:rPr lang="en-US" altLang="en-US" dirty="0"/>
              <a:t>Safe-School Officer Options</a:t>
            </a:r>
            <a:endParaRPr alt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Safe-School Officers</a:t>
            </a:r>
          </a:p>
        </p:txBody>
      </p:sp>
      <p:sp>
        <p:nvSpPr>
          <p:cNvPr id="3" name="Content Placeholder 2"/>
          <p:cNvSpPr>
            <a:spLocks noGrp="1"/>
          </p:cNvSpPr>
          <p:nvPr>
            <p:ph idx="1"/>
          </p:nvPr>
        </p:nvSpPr>
        <p:spPr/>
        <p:txBody>
          <a:bodyPr/>
          <a:lstStyle/>
          <a:p>
            <a:r>
              <a:rPr lang="en-US" dirty="0"/>
              <a:t>School Resource Officers - Certified law enforcement officers who are employed by a law enforcement agency.</a:t>
            </a:r>
          </a:p>
          <a:p>
            <a:r>
              <a:rPr lang="en-US" dirty="0"/>
              <a:t>School Safety Officers - Law enforcement officers certified by a law enforcement agency or by the district school board. A school safety officer has the power to arrest persons under the same conditions that deputy Sheriffs are authorized to make arrests.</a:t>
            </a:r>
          </a:p>
        </p:txBody>
      </p:sp>
    </p:spTree>
    <p:extLst>
      <p:ext uri="{BB962C8B-B14F-4D97-AF65-F5344CB8AC3E}">
        <p14:creationId xmlns:p14="http://schemas.microsoft.com/office/powerpoint/2010/main" val="2794412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Guardians</a:t>
            </a:r>
          </a:p>
        </p:txBody>
      </p:sp>
      <p:sp>
        <p:nvSpPr>
          <p:cNvPr id="3" name="Content Placeholder 2"/>
          <p:cNvSpPr>
            <a:spLocks noGrp="1"/>
          </p:cNvSpPr>
          <p:nvPr>
            <p:ph idx="1"/>
          </p:nvPr>
        </p:nvSpPr>
        <p:spPr/>
        <p:txBody>
          <a:bodyPr/>
          <a:lstStyle/>
          <a:p>
            <a:r>
              <a:rPr lang="en-US" dirty="0"/>
              <a:t>A school district or charter school employee or personnel, including teachers, who volunteers to serve as a school Guardian in addition to his or her official job duties.</a:t>
            </a:r>
          </a:p>
          <a:p>
            <a:r>
              <a:rPr lang="en-US" dirty="0"/>
              <a:t>An employee of a school district or a charter school who is hired for the specific purpose of serving as a school Guardian.</a:t>
            </a:r>
          </a:p>
          <a:p>
            <a:endParaRPr lang="en-US" dirty="0"/>
          </a:p>
          <a:p>
            <a:endParaRPr lang="en-US" dirty="0"/>
          </a:p>
        </p:txBody>
      </p:sp>
    </p:spTree>
    <p:extLst>
      <p:ext uri="{BB962C8B-B14F-4D97-AF65-F5344CB8AC3E}">
        <p14:creationId xmlns:p14="http://schemas.microsoft.com/office/powerpoint/2010/main" val="3465472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Contracted Private Security Guards</a:t>
            </a:r>
          </a:p>
        </p:txBody>
      </p:sp>
      <p:sp>
        <p:nvSpPr>
          <p:cNvPr id="3" name="Content Placeholder 2"/>
          <p:cNvSpPr>
            <a:spLocks noGrp="1"/>
          </p:cNvSpPr>
          <p:nvPr>
            <p:ph idx="1"/>
          </p:nvPr>
        </p:nvSpPr>
        <p:spPr>
          <a:xfrm>
            <a:off x="628650" y="2147888"/>
            <a:ext cx="7886700" cy="4354753"/>
          </a:xfrm>
        </p:spPr>
        <p:txBody>
          <a:bodyPr/>
          <a:lstStyle/>
          <a:p>
            <a:r>
              <a:rPr lang="en-US" dirty="0">
                <a:latin typeface="Calibri"/>
                <a:cs typeface="Calibri"/>
              </a:rPr>
              <a:t>A school district or charter school governing board may contract with a private security agency to employ an individual who holds a Class “D” and Class “G” license, provided the security guard has completed the </a:t>
            </a:r>
            <a:r>
              <a:rPr lang="en-US" dirty="0">
                <a:solidFill>
                  <a:srgbClr val="000000"/>
                </a:solidFill>
                <a:effectLst/>
                <a:latin typeface="+mn-lt"/>
                <a:ea typeface="Calibri" panose="020F0502020204030204" pitchFamily="34" charset="0"/>
              </a:rPr>
              <a:t>Guardian </a:t>
            </a:r>
            <a:r>
              <a:rPr lang="en-US" dirty="0">
                <a:latin typeface="Calibri"/>
                <a:cs typeface="Calibri"/>
              </a:rPr>
              <a:t>training program.</a:t>
            </a:r>
          </a:p>
          <a:p>
            <a:endParaRPr lang="en-US" dirty="0"/>
          </a:p>
        </p:txBody>
      </p:sp>
    </p:spTree>
    <p:extLst>
      <p:ext uri="{BB962C8B-B14F-4D97-AF65-F5344CB8AC3E}">
        <p14:creationId xmlns:p14="http://schemas.microsoft.com/office/powerpoint/2010/main" val="3147979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764647"/>
            <a:ext cx="7886700" cy="793750"/>
          </a:xfrm>
        </p:spPr>
        <p:txBody>
          <a:bodyPr/>
          <a:lstStyle/>
          <a:p>
            <a:r>
              <a:rPr lang="en-US" sz="4000" dirty="0"/>
              <a:t>Pasco County Guardian Program</a:t>
            </a:r>
          </a:p>
        </p:txBody>
      </p:sp>
      <p:pic>
        <p:nvPicPr>
          <p:cNvPr id="4" name="Content Placeholder 3">
            <a:extLst>
              <a:ext uri="{C183D7F6-B498-43B3-948B-1728B52AA6E4}">
                <adec:decorative xmlns:adec="http://schemas.microsoft.com/office/drawing/2017/decorative" val="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0038" y="1806935"/>
            <a:ext cx="2903008" cy="3628760"/>
          </a:xfrm>
        </p:spPr>
      </p:pic>
      <p:sp>
        <p:nvSpPr>
          <p:cNvPr id="5" name="TextBox 4"/>
          <p:cNvSpPr txBox="1"/>
          <p:nvPr/>
        </p:nvSpPr>
        <p:spPr>
          <a:xfrm>
            <a:off x="3549588" y="1682666"/>
            <a:ext cx="5298578" cy="3970318"/>
          </a:xfrm>
          <a:prstGeom prst="rect">
            <a:avLst/>
          </a:prstGeom>
          <a:noFill/>
        </p:spPr>
        <p:txBody>
          <a:bodyPr wrap="square" rtlCol="0">
            <a:spAutoFit/>
          </a:bodyPr>
          <a:lstStyle/>
          <a:p>
            <a:pPr algn="ctr"/>
            <a:r>
              <a:rPr lang="en-US" sz="2800" dirty="0"/>
              <a:t>“It is a phenomenal working relationship because we train together, our tactics are the same, our procedures are the same... and if God forbid that worst day happens, we are in the best possible scenario to protect our students and our teachers.” - </a:t>
            </a:r>
          </a:p>
          <a:p>
            <a:pPr algn="ctr"/>
            <a:r>
              <a:rPr lang="en-US" sz="2800" dirty="0"/>
              <a:t>Sheriff </a:t>
            </a:r>
            <a:r>
              <a:rPr lang="en-US" sz="2800" dirty="0" err="1"/>
              <a:t>Nocco</a:t>
            </a:r>
            <a:endParaRPr lang="en-US" sz="2800" dirty="0"/>
          </a:p>
        </p:txBody>
      </p:sp>
      <p:sp>
        <p:nvSpPr>
          <p:cNvPr id="6" name="TextBox 5"/>
          <p:cNvSpPr txBox="1"/>
          <p:nvPr/>
        </p:nvSpPr>
        <p:spPr>
          <a:xfrm>
            <a:off x="1187824" y="5777253"/>
            <a:ext cx="6768352" cy="523220"/>
          </a:xfrm>
          <a:prstGeom prst="rect">
            <a:avLst/>
          </a:prstGeom>
          <a:noFill/>
        </p:spPr>
        <p:txBody>
          <a:bodyPr wrap="square" rtlCol="0">
            <a:spAutoFit/>
          </a:bodyPr>
          <a:lstStyle/>
          <a:p>
            <a:r>
              <a:rPr lang="en-US" sz="2800" dirty="0"/>
              <a:t>Click </a:t>
            </a:r>
            <a:r>
              <a:rPr lang="en-US" sz="2800" dirty="0">
                <a:hlinkClick r:id="rId3"/>
              </a:rPr>
              <a:t>here</a:t>
            </a:r>
            <a:r>
              <a:rPr lang="en-US" sz="2800" dirty="0"/>
              <a:t> to view a brief testimonial</a:t>
            </a:r>
            <a:r>
              <a:rPr lang="en-US" dirty="0"/>
              <a:t>.</a:t>
            </a:r>
          </a:p>
        </p:txBody>
      </p:sp>
    </p:spTree>
    <p:extLst>
      <p:ext uri="{BB962C8B-B14F-4D97-AF65-F5344CB8AC3E}">
        <p14:creationId xmlns:p14="http://schemas.microsoft.com/office/powerpoint/2010/main" val="7724291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1060450" y="2735263"/>
            <a:ext cx="7013575" cy="1076325"/>
          </a:xfrm>
          <a:solidFill>
            <a:srgbClr val="262A63"/>
          </a:solidFill>
        </p:spPr>
        <p:txBody>
          <a:bodyPr>
            <a:normAutofit fontScale="90000"/>
          </a:bodyPr>
          <a:lstStyle/>
          <a:p>
            <a:pPr eaLnBrk="1" hangingPunct="1"/>
            <a:r>
              <a:rPr lang="en-US" altLang="en-US" dirty="0"/>
              <a:t>Training and Screening Requirements</a:t>
            </a:r>
            <a:endParaRPr alt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Guardian Training</a:t>
            </a:r>
          </a:p>
        </p:txBody>
      </p:sp>
      <p:sp>
        <p:nvSpPr>
          <p:cNvPr id="5" name="Content Placeholder 4"/>
          <p:cNvSpPr>
            <a:spLocks noGrp="1"/>
          </p:cNvSpPr>
          <p:nvPr>
            <p:ph idx="1"/>
          </p:nvPr>
        </p:nvSpPr>
        <p:spPr/>
        <p:txBody>
          <a:bodyPr/>
          <a:lstStyle/>
          <a:p>
            <a:r>
              <a:rPr lang="en-US" dirty="0"/>
              <a:t>Each Guardian candidate must complete a 144-hour training program, consisting of 12 hours of a certified nationally recognized diversity training and 132 total hours of comprehensive firearm safety and proficiency training conducted by Criminal Justice Standards and Training Commission-certified instructors.</a:t>
            </a:r>
          </a:p>
          <a:p>
            <a:r>
              <a:rPr lang="en-US" dirty="0"/>
              <a:t>Though these are the minimum requirements, some Sheriffs’ offices may choose to require additional hours.</a:t>
            </a:r>
          </a:p>
          <a:p>
            <a:endParaRPr lang="en-US" dirty="0"/>
          </a:p>
        </p:txBody>
      </p:sp>
    </p:spTree>
    <p:extLst>
      <p:ext uri="{BB962C8B-B14F-4D97-AF65-F5344CB8AC3E}">
        <p14:creationId xmlns:p14="http://schemas.microsoft.com/office/powerpoint/2010/main" val="2328713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Statutory Requirements</a:t>
            </a:r>
          </a:p>
        </p:txBody>
      </p:sp>
      <p:sp>
        <p:nvSpPr>
          <p:cNvPr id="3" name="Content Placeholder 2"/>
          <p:cNvSpPr>
            <a:spLocks noGrp="1"/>
          </p:cNvSpPr>
          <p:nvPr>
            <p:ph idx="1"/>
          </p:nvPr>
        </p:nvSpPr>
        <p:spPr/>
        <p:txBody>
          <a:bodyPr/>
          <a:lstStyle/>
          <a:p>
            <a:r>
              <a:rPr lang="en-US" dirty="0"/>
              <a:t>Eighty hours of firearms instruction based on the Criminal Justice Standards and Training Commission’s Law Enforcement Academy training model, which must include at least 10 percent but no more than 20 percent more rounds fired than associated with academy training. Program participants must achieve an 85 percent pass rate on the firearms training.</a:t>
            </a:r>
          </a:p>
        </p:txBody>
      </p:sp>
    </p:spTree>
    <p:extLst>
      <p:ext uri="{BB962C8B-B14F-4D97-AF65-F5344CB8AC3E}">
        <p14:creationId xmlns:p14="http://schemas.microsoft.com/office/powerpoint/2010/main" val="38192102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quarter" idx="4"/>
          </p:nvPr>
        </p:nvSpPr>
        <p:spPr/>
        <p:txBody>
          <a:bodyPr/>
          <a:lstStyle/>
          <a:p>
            <a:r>
              <a:rPr lang="en-US" dirty="0"/>
              <a:t>Eight hours of instruction in defensive tactics. </a:t>
            </a:r>
          </a:p>
          <a:p>
            <a:r>
              <a:rPr lang="en-US" dirty="0"/>
              <a:t>Four hours of instruction in legal issues. </a:t>
            </a:r>
          </a:p>
          <a:p>
            <a:r>
              <a:rPr lang="en-US" dirty="0"/>
              <a:t>Sixteen hours of instruction in precision pistol.</a:t>
            </a:r>
          </a:p>
          <a:p>
            <a:endParaRPr lang="en-US" dirty="0"/>
          </a:p>
        </p:txBody>
      </p:sp>
      <p:sp>
        <p:nvSpPr>
          <p:cNvPr id="5" name="Content Placeholder 4"/>
          <p:cNvSpPr>
            <a:spLocks noGrp="1"/>
          </p:cNvSpPr>
          <p:nvPr>
            <p:ph sz="half" idx="2"/>
          </p:nvPr>
        </p:nvSpPr>
        <p:spPr/>
        <p:txBody>
          <a:bodyPr/>
          <a:lstStyle/>
          <a:p>
            <a:r>
              <a:rPr lang="en-US" dirty="0"/>
              <a:t>Eight hours of discretionary shooting instruction using state-of-the-art simulator exercises.  </a:t>
            </a:r>
          </a:p>
          <a:p>
            <a:r>
              <a:rPr lang="en-US" dirty="0"/>
              <a:t>Sixteen hours of instruction in active shooter or assailant scenarios. </a:t>
            </a:r>
          </a:p>
          <a:p>
            <a:endParaRPr lang="en-US" dirty="0"/>
          </a:p>
        </p:txBody>
      </p:sp>
      <p:sp>
        <p:nvSpPr>
          <p:cNvPr id="9" name="Statutory Requirements"/>
          <p:cNvSpPr txBox="1">
            <a:spLocks/>
          </p:cNvSpPr>
          <p:nvPr/>
        </p:nvSpPr>
        <p:spPr>
          <a:xfrm>
            <a:off x="628650" y="966788"/>
            <a:ext cx="7886700" cy="793750"/>
          </a:xfrm>
          <a:prstGeom prst="rect">
            <a:avLst/>
          </a:prstGeom>
        </p:spPr>
        <p:txBody>
          <a:bodyPr anchor="b"/>
          <a:lstStyle>
            <a:lvl1pPr algn="l" rtl="0" eaLnBrk="0" fontAlgn="base" hangingPunct="0">
              <a:lnSpc>
                <a:spcPct val="90000"/>
              </a:lnSpc>
              <a:spcBef>
                <a:spcPct val="0"/>
              </a:spcBef>
              <a:spcAft>
                <a:spcPct val="0"/>
              </a:spcAft>
              <a:defRPr lang="en-US" sz="3200" b="1" kern="1200">
                <a:solidFill>
                  <a:srgbClr val="262A63"/>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3200" b="1">
                <a:solidFill>
                  <a:srgbClr val="262A63"/>
                </a:solidFill>
                <a:latin typeface="Calibri" charset="0"/>
              </a:defRPr>
            </a:lvl2pPr>
            <a:lvl3pPr algn="l" rtl="0" eaLnBrk="0" fontAlgn="base" hangingPunct="0">
              <a:lnSpc>
                <a:spcPct val="90000"/>
              </a:lnSpc>
              <a:spcBef>
                <a:spcPct val="0"/>
              </a:spcBef>
              <a:spcAft>
                <a:spcPct val="0"/>
              </a:spcAft>
              <a:defRPr sz="3200" b="1">
                <a:solidFill>
                  <a:srgbClr val="262A63"/>
                </a:solidFill>
                <a:latin typeface="Calibri" charset="0"/>
              </a:defRPr>
            </a:lvl3pPr>
            <a:lvl4pPr algn="l" rtl="0" eaLnBrk="0" fontAlgn="base" hangingPunct="0">
              <a:lnSpc>
                <a:spcPct val="90000"/>
              </a:lnSpc>
              <a:spcBef>
                <a:spcPct val="0"/>
              </a:spcBef>
              <a:spcAft>
                <a:spcPct val="0"/>
              </a:spcAft>
              <a:defRPr sz="3200" b="1">
                <a:solidFill>
                  <a:srgbClr val="262A63"/>
                </a:solidFill>
                <a:latin typeface="Calibri" charset="0"/>
              </a:defRPr>
            </a:lvl4pPr>
            <a:lvl5pPr algn="l" rtl="0" eaLnBrk="0" fontAlgn="base" hangingPunct="0">
              <a:lnSpc>
                <a:spcPct val="90000"/>
              </a:lnSpc>
              <a:spcBef>
                <a:spcPct val="0"/>
              </a:spcBef>
              <a:spcAft>
                <a:spcPct val="0"/>
              </a:spcAft>
              <a:defRPr sz="3200" b="1">
                <a:solidFill>
                  <a:srgbClr val="262A63"/>
                </a:solidFill>
                <a:latin typeface="Calibri" charset="0"/>
              </a:defRPr>
            </a:lvl5pPr>
            <a:lvl6pPr marL="457200" algn="l" rtl="0" fontAlgn="base">
              <a:lnSpc>
                <a:spcPct val="90000"/>
              </a:lnSpc>
              <a:spcBef>
                <a:spcPct val="0"/>
              </a:spcBef>
              <a:spcAft>
                <a:spcPct val="0"/>
              </a:spcAft>
              <a:defRPr sz="3200" b="1">
                <a:solidFill>
                  <a:srgbClr val="262A63"/>
                </a:solidFill>
                <a:latin typeface="Calibri" charset="0"/>
              </a:defRPr>
            </a:lvl6pPr>
            <a:lvl7pPr marL="914400" algn="l" rtl="0" fontAlgn="base">
              <a:lnSpc>
                <a:spcPct val="90000"/>
              </a:lnSpc>
              <a:spcBef>
                <a:spcPct val="0"/>
              </a:spcBef>
              <a:spcAft>
                <a:spcPct val="0"/>
              </a:spcAft>
              <a:defRPr sz="3200" b="1">
                <a:solidFill>
                  <a:srgbClr val="262A63"/>
                </a:solidFill>
                <a:latin typeface="Calibri" charset="0"/>
              </a:defRPr>
            </a:lvl7pPr>
            <a:lvl8pPr marL="1371600" algn="l" rtl="0" fontAlgn="base">
              <a:lnSpc>
                <a:spcPct val="90000"/>
              </a:lnSpc>
              <a:spcBef>
                <a:spcPct val="0"/>
              </a:spcBef>
              <a:spcAft>
                <a:spcPct val="0"/>
              </a:spcAft>
              <a:defRPr sz="3200" b="1">
                <a:solidFill>
                  <a:srgbClr val="262A63"/>
                </a:solidFill>
                <a:latin typeface="Calibri" charset="0"/>
              </a:defRPr>
            </a:lvl8pPr>
            <a:lvl9pPr marL="1828800" algn="l" rtl="0" fontAlgn="base">
              <a:lnSpc>
                <a:spcPct val="90000"/>
              </a:lnSpc>
              <a:spcBef>
                <a:spcPct val="0"/>
              </a:spcBef>
              <a:spcAft>
                <a:spcPct val="0"/>
              </a:spcAft>
              <a:defRPr sz="3200" b="1">
                <a:solidFill>
                  <a:srgbClr val="262A63"/>
                </a:solidFill>
                <a:latin typeface="Calibri" charset="0"/>
              </a:defRPr>
            </a:lvl9pPr>
          </a:lstStyle>
          <a:p>
            <a:r>
              <a:rPr lang="en-US" dirty="0"/>
              <a:t>Statutory Requirements</a:t>
            </a:r>
          </a:p>
        </p:txBody>
      </p:sp>
      <p:sp>
        <p:nvSpPr>
          <p:cNvPr id="4" name="Title 3" hidden="1"/>
          <p:cNvSpPr>
            <a:spLocks noGrp="1"/>
          </p:cNvSpPr>
          <p:nvPr>
            <p:ph type="title" idx="4294967295"/>
          </p:nvPr>
        </p:nvSpPr>
        <p:spPr/>
        <p:txBody>
          <a:bodyPr/>
          <a:lstStyle/>
          <a:p>
            <a:r>
              <a:rPr lang="en-US" dirty="0"/>
              <a:t>Title</a:t>
            </a:r>
          </a:p>
        </p:txBody>
      </p:sp>
    </p:spTree>
    <p:extLst>
      <p:ext uri="{BB962C8B-B14F-4D97-AF65-F5344CB8AC3E}">
        <p14:creationId xmlns:p14="http://schemas.microsoft.com/office/powerpoint/2010/main" val="114916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Screening</a:t>
            </a:r>
          </a:p>
        </p:txBody>
      </p:sp>
      <p:sp>
        <p:nvSpPr>
          <p:cNvPr id="7" name="Content Placeholder 6"/>
          <p:cNvSpPr>
            <a:spLocks noGrp="1"/>
          </p:cNvSpPr>
          <p:nvPr>
            <p:ph idx="1"/>
          </p:nvPr>
        </p:nvSpPr>
        <p:spPr/>
        <p:txBody>
          <a:bodyPr/>
          <a:lstStyle/>
          <a:p>
            <a:r>
              <a:rPr lang="en-US" dirty="0"/>
              <a:t>Candidates must pass a psychological evaluation administered by a licensed psychologist designated by the Department of Law Enforcement and submit the results of the evaluation to the Sheriff's office.</a:t>
            </a:r>
          </a:p>
          <a:p>
            <a:r>
              <a:rPr lang="en-US" dirty="0"/>
              <a:t>Submit to and pass an initial drug test and subsequent random drug tests in accordance with the statutory requirements and the Sheriff's office.</a:t>
            </a:r>
          </a:p>
          <a:p>
            <a:r>
              <a:rPr lang="en-US" dirty="0"/>
              <a:t>Successfully complete ongoing training, weapon inspection, and firearm qualification on at least an annual basis.</a:t>
            </a:r>
          </a:p>
          <a:p>
            <a:endParaRPr lang="en-US" dirty="0"/>
          </a:p>
        </p:txBody>
      </p:sp>
    </p:spTree>
    <p:extLst>
      <p:ext uri="{BB962C8B-B14F-4D97-AF65-F5344CB8AC3E}">
        <p14:creationId xmlns:p14="http://schemas.microsoft.com/office/powerpoint/2010/main" val="3334201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024" y="920166"/>
            <a:ext cx="8013326" cy="793750"/>
          </a:xfrm>
        </p:spPr>
        <p:txBody>
          <a:bodyPr/>
          <a:lstStyle/>
          <a:p>
            <a:r>
              <a:rPr lang="en-US" sz="4000" dirty="0"/>
              <a:t>Suwannee County Guardian Program</a:t>
            </a:r>
          </a:p>
        </p:txBody>
      </p:sp>
      <p:pic>
        <p:nvPicPr>
          <p:cNvPr id="4" name="Content Placeholder 3">
            <a:extLst>
              <a:ext uri="{C183D7F6-B498-43B3-948B-1728B52AA6E4}">
                <adec:decorative xmlns:adec="http://schemas.microsoft.com/office/drawing/2017/decorative" val="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12342" y="2125417"/>
            <a:ext cx="2903008" cy="2907615"/>
          </a:xfrm>
        </p:spPr>
      </p:pic>
      <p:sp>
        <p:nvSpPr>
          <p:cNvPr id="5" name="TextBox 4"/>
          <p:cNvSpPr txBox="1"/>
          <p:nvPr/>
        </p:nvSpPr>
        <p:spPr>
          <a:xfrm>
            <a:off x="407406" y="1779168"/>
            <a:ext cx="5204936" cy="3970318"/>
          </a:xfrm>
          <a:prstGeom prst="rect">
            <a:avLst/>
          </a:prstGeom>
          <a:noFill/>
        </p:spPr>
        <p:txBody>
          <a:bodyPr wrap="square" rtlCol="0">
            <a:spAutoFit/>
          </a:bodyPr>
          <a:lstStyle/>
          <a:p>
            <a:pPr algn="ctr"/>
            <a:r>
              <a:rPr lang="en-US" sz="2800" dirty="0"/>
              <a:t>“The benefit to our community is that, folks in our county realize that we are serious about school security, and we are serious about protecting our students. We have had great success with the program.” – </a:t>
            </a:r>
          </a:p>
          <a:p>
            <a:pPr algn="ctr"/>
            <a:r>
              <a:rPr lang="en-US" sz="2800" dirty="0"/>
              <a:t>Malcolm Hines, School Safety Specialist</a:t>
            </a:r>
          </a:p>
        </p:txBody>
      </p:sp>
      <p:sp>
        <p:nvSpPr>
          <p:cNvPr id="6" name="TextBox 5"/>
          <p:cNvSpPr txBox="1"/>
          <p:nvPr/>
        </p:nvSpPr>
        <p:spPr>
          <a:xfrm>
            <a:off x="3191435" y="5637767"/>
            <a:ext cx="5952565" cy="523220"/>
          </a:xfrm>
          <a:prstGeom prst="rect">
            <a:avLst/>
          </a:prstGeom>
          <a:noFill/>
        </p:spPr>
        <p:txBody>
          <a:bodyPr wrap="square" rtlCol="0">
            <a:spAutoFit/>
          </a:bodyPr>
          <a:lstStyle/>
          <a:p>
            <a:r>
              <a:rPr lang="en-US" sz="2800" dirty="0"/>
              <a:t>Click </a:t>
            </a:r>
            <a:r>
              <a:rPr lang="en-US" sz="2800" dirty="0">
                <a:hlinkClick r:id="rId3"/>
              </a:rPr>
              <a:t>here</a:t>
            </a:r>
            <a:r>
              <a:rPr lang="en-US" sz="2800" dirty="0"/>
              <a:t> to view a brief testimonial</a:t>
            </a:r>
            <a:r>
              <a:rPr lang="en-US" dirty="0"/>
              <a:t>.</a:t>
            </a:r>
          </a:p>
        </p:txBody>
      </p:sp>
    </p:spTree>
    <p:extLst>
      <p:ext uri="{BB962C8B-B14F-4D97-AF65-F5344CB8AC3E}">
        <p14:creationId xmlns:p14="http://schemas.microsoft.com/office/powerpoint/2010/main" val="4955334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262A63"/>
          </a:solidFill>
        </p:spPr>
        <p:txBody>
          <a:bodyPr/>
          <a:lstStyle/>
          <a:p>
            <a:r>
              <a:rPr lang="en-US" altLang="en-US" dirty="0">
                <a:ea typeface="ＭＳ Ｐゴシック" panose="020B0600070205080204" pitchFamily="34" charset="-128"/>
              </a:rPr>
              <a:t>Certification</a:t>
            </a:r>
            <a:endParaRPr lang="en-US" dirty="0"/>
          </a:p>
        </p:txBody>
      </p:sp>
    </p:spTree>
    <p:extLst>
      <p:ext uri="{BB962C8B-B14F-4D97-AF65-F5344CB8AC3E}">
        <p14:creationId xmlns:p14="http://schemas.microsoft.com/office/powerpoint/2010/main" val="4240920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type="title" idx="4294967295"/>
          </p:nvPr>
        </p:nvSpPr>
        <p:spPr bwMode="auto">
          <a:xfrm>
            <a:off x="628650" y="1250950"/>
            <a:ext cx="7886700" cy="4356100"/>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28600" marR="0" lvl="0" indent="-228600" algn="l" defTabSz="914400" rtl="0" eaLnBrk="0" fontAlgn="base" latinLnBrk="0" hangingPunct="0">
              <a:lnSpc>
                <a:spcPct val="90000"/>
              </a:lnSpc>
              <a:spcBef>
                <a:spcPts val="1000"/>
              </a:spcBef>
              <a:spcAft>
                <a:spcPct val="0"/>
              </a:spcAft>
              <a:buClr>
                <a:srgbClr val="262A63"/>
              </a:buClr>
              <a:buSzTx/>
              <a:buFont typeface="Arial" panose="020B0604020202020204" pitchFamily="34" charset="0"/>
              <a:buChar char="•"/>
              <a:tabLst/>
              <a:defRPr/>
            </a:pPr>
            <a:r>
              <a:rPr kumimoji="0" lang="en-US" alt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Training shall be provided by a Sheriff's office once the district school board and Sheriff's office approve implementing the </a:t>
            </a:r>
            <a:r>
              <a:rPr kumimoji="0" lang="en-US" sz="2800" b="0" i="0" u="none" strike="noStrike" kern="1200" cap="none" spc="0" normalizeH="0" baseline="0" noProof="0" dirty="0">
                <a:ln>
                  <a:noFill/>
                </a:ln>
                <a:solidFill>
                  <a:srgbClr val="000000"/>
                </a:solidFill>
                <a:effectLst/>
                <a:uLnTx/>
                <a:uFillTx/>
                <a:latin typeface="+mn-lt"/>
                <a:ea typeface="Calibri" panose="020F0502020204030204" pitchFamily="34" charset="0"/>
                <a:cs typeface="+mn-cs"/>
              </a:rPr>
              <a:t>Guardian Program</a:t>
            </a:r>
            <a:r>
              <a:rPr kumimoji="0" lang="en-US" alt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a:t>
            </a:r>
          </a:p>
          <a:p>
            <a:pPr marL="228600" marR="0" lvl="0" indent="-228600" algn="l" defTabSz="914400" rtl="0" eaLnBrk="0" fontAlgn="base" latinLnBrk="0" hangingPunct="0">
              <a:lnSpc>
                <a:spcPct val="90000"/>
              </a:lnSpc>
              <a:spcBef>
                <a:spcPts val="1000"/>
              </a:spcBef>
              <a:spcAft>
                <a:spcPct val="0"/>
              </a:spcAft>
              <a:buClr>
                <a:srgbClr val="262A63"/>
              </a:buClr>
              <a:buSzTx/>
              <a:buFont typeface="Arial" panose="020B0604020202020204" pitchFamily="34" charset="0"/>
              <a:buChar char="•"/>
              <a:tabLst/>
              <a:defRPr/>
            </a:pPr>
            <a:r>
              <a:rPr kumimoji="0" lang="en-US" alt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The Sheriff shall issue a school Guardian certificate to individuals who meet the statutory requirements. </a:t>
            </a:r>
          </a:p>
          <a:p>
            <a:pPr marL="228600" marR="0" lvl="0" indent="-228600" algn="l" defTabSz="914400" rtl="0" eaLnBrk="0" fontAlgn="base" latinLnBrk="0" hangingPunct="0">
              <a:lnSpc>
                <a:spcPct val="90000"/>
              </a:lnSpc>
              <a:spcBef>
                <a:spcPts val="1000"/>
              </a:spcBef>
              <a:spcAft>
                <a:spcPct val="0"/>
              </a:spcAft>
              <a:buClr>
                <a:srgbClr val="262A63"/>
              </a:buClr>
              <a:buSzTx/>
              <a:buFont typeface="Arial" panose="020B0604020202020204" pitchFamily="34" charset="0"/>
              <a:buChar char="•"/>
              <a:tabLst/>
              <a:defRPr/>
            </a:pPr>
            <a:r>
              <a:rPr kumimoji="0" lang="en-US" alt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rPr>
              <a:t>The Sheriff shall maintain documentation of weapon and equipment inspections, as well as the training, certification, inspection, and qualification records of each school Guardian appointed by the Sheriff.</a:t>
            </a:r>
          </a:p>
          <a:p>
            <a:pPr marL="228600" marR="0" lvl="0" indent="-228600" algn="l" defTabSz="914400" rtl="0" eaLnBrk="0" fontAlgn="base" latinLnBrk="0" hangingPunct="0">
              <a:lnSpc>
                <a:spcPct val="90000"/>
              </a:lnSpc>
              <a:spcBef>
                <a:spcPts val="1000"/>
              </a:spcBef>
              <a:spcAft>
                <a:spcPct val="0"/>
              </a:spcAft>
              <a:buClr>
                <a:srgbClr val="262A63"/>
              </a:buClr>
              <a:buSzTx/>
              <a:buFont typeface="Arial" panose="020B0604020202020204" pitchFamily="34" charset="0"/>
              <a:buChar char="•"/>
              <a:tabLst/>
              <a:defRPr/>
            </a:pPr>
            <a:endParaRPr kumimoji="0" lang="en-US" sz="2800" b="0" i="0" u="none" strike="noStrike" kern="1200" cap="none" spc="0" normalizeH="0" baseline="0" noProof="0" dirty="0">
              <a:ln>
                <a:noFill/>
              </a:ln>
              <a:solidFill>
                <a:schemeClr val="tx1"/>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778537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Recertification</a:t>
            </a:r>
          </a:p>
        </p:txBody>
      </p:sp>
      <p:sp>
        <p:nvSpPr>
          <p:cNvPr id="3" name="Content Placeholder 2"/>
          <p:cNvSpPr>
            <a:spLocks noGrp="1"/>
          </p:cNvSpPr>
          <p:nvPr>
            <p:ph idx="1"/>
          </p:nvPr>
        </p:nvSpPr>
        <p:spPr/>
        <p:txBody>
          <a:bodyPr/>
          <a:lstStyle/>
          <a:p>
            <a:r>
              <a:rPr lang="en-US" dirty="0"/>
              <a:t>Guardians must be recertified on an annual basis. Any expenses incurred by the Sheriff's office to facilitate recertification are eligible for reimbursement by the FDOE using </a:t>
            </a:r>
            <a:r>
              <a:rPr lang="en-US" dirty="0">
                <a:solidFill>
                  <a:srgbClr val="000000"/>
                </a:solidFill>
                <a:effectLst/>
                <a:latin typeface="+mn-lt"/>
                <a:ea typeface="Calibri" panose="020F0502020204030204" pitchFamily="34" charset="0"/>
              </a:rPr>
              <a:t>Guardian Program </a:t>
            </a:r>
            <a:r>
              <a:rPr lang="en-US" dirty="0"/>
              <a:t>grant funds.</a:t>
            </a:r>
          </a:p>
          <a:p>
            <a:r>
              <a:rPr lang="en-US" dirty="0"/>
              <a:t>Recertification requirements are determined by the Sheriff’s office responsible for the initial certification, in conjunction with the Department of Law Enforcement.</a:t>
            </a:r>
          </a:p>
        </p:txBody>
      </p:sp>
    </p:spTree>
    <p:extLst>
      <p:ext uri="{BB962C8B-B14F-4D97-AF65-F5344CB8AC3E}">
        <p14:creationId xmlns:p14="http://schemas.microsoft.com/office/powerpoint/2010/main" val="13458838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1060450" y="2735263"/>
            <a:ext cx="7013575" cy="1076325"/>
          </a:xfrm>
          <a:solidFill>
            <a:srgbClr val="262A63"/>
          </a:solidFill>
        </p:spPr>
        <p:txBody>
          <a:bodyPr>
            <a:normAutofit/>
          </a:bodyPr>
          <a:lstStyle/>
          <a:p>
            <a:pPr eaLnBrk="1" hangingPunct="1"/>
            <a:r>
              <a:rPr lang="en-US" altLang="en-US" dirty="0"/>
              <a:t>Funding</a:t>
            </a:r>
            <a:endParaRPr altLang="en-US" dirty="0"/>
          </a:p>
        </p:txBody>
      </p:sp>
      <p:sp>
        <p:nvSpPr>
          <p:cNvPr id="4" name="Text Placeholder 2"/>
          <p:cNvSpPr>
            <a:spLocks noGrp="1"/>
          </p:cNvSpPr>
          <p:nvPr>
            <p:ph type="body" idx="1"/>
          </p:nvPr>
        </p:nvSpPr>
        <p:spPr>
          <a:xfrm>
            <a:off x="508508" y="4167127"/>
            <a:ext cx="8117457" cy="1862137"/>
          </a:xfrm>
        </p:spPr>
        <p:txBody>
          <a:bodyPr/>
          <a:lstStyle/>
          <a:p>
            <a:pPr algn="ctr" eaLnBrk="1" hangingPunct="1"/>
            <a:r>
              <a:rPr lang="en-US" altLang="en-US" sz="2800" dirty="0">
                <a:latin typeface="Calibri"/>
                <a:cs typeface="Calibri"/>
              </a:rPr>
              <a:t>In 2018, the legislature appropriated funding for grants </a:t>
            </a:r>
            <a:r>
              <a:rPr lang="en-US" sz="2800" dirty="0">
                <a:latin typeface="Calibri"/>
                <a:cs typeface="Calibri"/>
              </a:rPr>
              <a:t>to Sheriffs’ offices who establish a Guardian program. Initially, $500,000 in recurring funds was appropriated for guardians; since 2021, $6,500,000 has been made available for each subsequent funding period.</a:t>
            </a:r>
            <a:endParaRPr lang="en-US" altLang="en-US" sz="2800" dirty="0">
              <a:latin typeface="Calibri"/>
              <a:cs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Funding Allocation</a:t>
            </a:r>
          </a:p>
        </p:txBody>
      </p:sp>
      <p:sp>
        <p:nvSpPr>
          <p:cNvPr id="5" name="Content Placeholder 4"/>
          <p:cNvSpPr>
            <a:spLocks noGrp="1"/>
          </p:cNvSpPr>
          <p:nvPr>
            <p:ph idx="1"/>
          </p:nvPr>
        </p:nvSpPr>
        <p:spPr/>
        <p:txBody>
          <a:bodyPr/>
          <a:lstStyle/>
          <a:p>
            <a:r>
              <a:rPr lang="en-US" dirty="0"/>
              <a:t>Funds are provided to Sheriff's offices for screening-related and training-related costs, as well as to provide a one-time stipend of $500 to district and charter school employees, personnel, and teachers who volunteer to serve as a Guardian.</a:t>
            </a:r>
          </a:p>
          <a:p>
            <a:r>
              <a:rPr lang="en-US" dirty="0"/>
              <a:t>Any expenses incurred by the Sheriff's office related to screening, training, or stipends is eligible to be submitted to the Department of Education for reimbursement.</a:t>
            </a:r>
          </a:p>
        </p:txBody>
      </p:sp>
    </p:spTree>
    <p:extLst>
      <p:ext uri="{BB962C8B-B14F-4D97-AF65-F5344CB8AC3E}">
        <p14:creationId xmlns:p14="http://schemas.microsoft.com/office/powerpoint/2010/main" val="7121523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1060450" y="2735263"/>
            <a:ext cx="7013575" cy="1076325"/>
          </a:xfrm>
          <a:solidFill>
            <a:srgbClr val="262A63"/>
          </a:solidFill>
        </p:spPr>
        <p:txBody>
          <a:bodyPr/>
          <a:lstStyle/>
          <a:p>
            <a:pPr eaLnBrk="1" hangingPunct="1"/>
            <a:r>
              <a:rPr lang="en-US" altLang="en-US" dirty="0"/>
              <a:t>Grant Reimbursement Process</a:t>
            </a:r>
            <a:endParaRPr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ant Reimbursement Process" descr="Grant Reimbursement Process" title="Grant Reimbursement Process"/>
          <p:cNvGraphicFramePr/>
          <p:nvPr>
            <p:extLst>
              <p:ext uri="{D42A27DB-BD31-4B8C-83A1-F6EECF244321}">
                <p14:modId xmlns:p14="http://schemas.microsoft.com/office/powerpoint/2010/main" val="498623320"/>
              </p:ext>
            </p:extLst>
          </p:nvPr>
        </p:nvGraphicFramePr>
        <p:xfrm>
          <a:off x="221411" y="948906"/>
          <a:ext cx="8681050"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6B9ADD16-B928-9601-8974-6A49D2818B7E}"/>
              </a:ext>
            </a:extLst>
          </p:cNvPr>
          <p:cNvSpPr>
            <a:spLocks noGrp="1"/>
          </p:cNvSpPr>
          <p:nvPr>
            <p:ph type="title" idx="4294967295"/>
          </p:nvPr>
        </p:nvSpPr>
        <p:spPr/>
        <p:txBody>
          <a:bodyPr/>
          <a:lstStyle/>
          <a:p>
            <a:endParaRPr lang="en-US" dirty="0"/>
          </a:p>
        </p:txBody>
      </p:sp>
    </p:spTree>
    <p:extLst>
      <p:ext uri="{BB962C8B-B14F-4D97-AF65-F5344CB8AC3E}">
        <p14:creationId xmlns:p14="http://schemas.microsoft.com/office/powerpoint/2010/main" val="7172542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solidFill>
          <a:srgbClr val="262A63"/>
        </a:solidFill>
        <a:effectLst/>
      </p:bgPr>
    </p:bg>
    <p:spTree>
      <p:nvGrpSpPr>
        <p:cNvPr id="1" name=""/>
        <p:cNvGrpSpPr/>
        <p:nvPr/>
      </p:nvGrpSpPr>
      <p:grpSpPr>
        <a:xfrm>
          <a:off x="0" y="0"/>
          <a:ext cx="0" cy="0"/>
          <a:chOff x="0" y="0"/>
          <a:chExt cx="0" cy="0"/>
        </a:xfrm>
      </p:grpSpPr>
      <p:pic>
        <p:nvPicPr>
          <p:cNvPr id="18433" name="Children">
            <a:extLs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7813" y="488950"/>
            <a:ext cx="4173537"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4" name="Children">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02175" y="3525838"/>
            <a:ext cx="4173538"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Children">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7813" y="3525838"/>
            <a:ext cx="4173537" cy="278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Children">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702175" y="488950"/>
            <a:ext cx="4173538"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AQ's">
            <a:extLst>
              <a:ext uri="{C183D7F6-B498-43B3-948B-1728B52AA6E4}">
                <adec:decorative xmlns:adec="http://schemas.microsoft.com/office/drawing/2017/decorative" val="0"/>
              </a:ext>
            </a:extLst>
          </p:cNvPr>
          <p:cNvSpPr txBox="1">
            <a:spLocks noGrp="1"/>
          </p:cNvSpPr>
          <p:nvPr>
            <p:ph type="title" idx="4294967295"/>
          </p:nvPr>
        </p:nvSpPr>
        <p:spPr>
          <a:xfrm>
            <a:off x="630238" y="869951"/>
            <a:ext cx="7886700" cy="793750"/>
          </a:xfrm>
          <a:prstGeom prst="rect">
            <a:avLst/>
          </a:prstGeom>
          <a:solidFill>
            <a:srgbClr val="262A63"/>
          </a:solid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algn="l" rtl="0" eaLnBrk="0" fontAlgn="base" hangingPunct="0">
              <a:lnSpc>
                <a:spcPct val="90000"/>
              </a:lnSpc>
              <a:spcBef>
                <a:spcPct val="0"/>
              </a:spcBef>
              <a:spcAft>
                <a:spcPct val="0"/>
              </a:spcAft>
              <a:defRPr lang="en-US" sz="3200" b="1" kern="1200">
                <a:solidFill>
                  <a:srgbClr val="262A63"/>
                </a:solidFill>
                <a:latin typeface="Calibri" panose="020F0502020204030204" pitchFamily="34" charset="0"/>
                <a:ea typeface="+mj-ea"/>
                <a:cs typeface="+mj-cs"/>
              </a:defRPr>
            </a:lvl1pPr>
            <a:lvl2pPr algn="l" rtl="0" eaLnBrk="0" fontAlgn="base" hangingPunct="0">
              <a:lnSpc>
                <a:spcPct val="90000"/>
              </a:lnSpc>
              <a:spcBef>
                <a:spcPct val="0"/>
              </a:spcBef>
              <a:spcAft>
                <a:spcPct val="0"/>
              </a:spcAft>
              <a:defRPr sz="3200" b="1">
                <a:solidFill>
                  <a:srgbClr val="262A63"/>
                </a:solidFill>
                <a:latin typeface="Calibri" charset="0"/>
              </a:defRPr>
            </a:lvl2pPr>
            <a:lvl3pPr algn="l" rtl="0" eaLnBrk="0" fontAlgn="base" hangingPunct="0">
              <a:lnSpc>
                <a:spcPct val="90000"/>
              </a:lnSpc>
              <a:spcBef>
                <a:spcPct val="0"/>
              </a:spcBef>
              <a:spcAft>
                <a:spcPct val="0"/>
              </a:spcAft>
              <a:defRPr sz="3200" b="1">
                <a:solidFill>
                  <a:srgbClr val="262A63"/>
                </a:solidFill>
                <a:latin typeface="Calibri" charset="0"/>
              </a:defRPr>
            </a:lvl3pPr>
            <a:lvl4pPr algn="l" rtl="0" eaLnBrk="0" fontAlgn="base" hangingPunct="0">
              <a:lnSpc>
                <a:spcPct val="90000"/>
              </a:lnSpc>
              <a:spcBef>
                <a:spcPct val="0"/>
              </a:spcBef>
              <a:spcAft>
                <a:spcPct val="0"/>
              </a:spcAft>
              <a:defRPr sz="3200" b="1">
                <a:solidFill>
                  <a:srgbClr val="262A63"/>
                </a:solidFill>
                <a:latin typeface="Calibri" charset="0"/>
              </a:defRPr>
            </a:lvl4pPr>
            <a:lvl5pPr algn="l" rtl="0" eaLnBrk="0" fontAlgn="base" hangingPunct="0">
              <a:lnSpc>
                <a:spcPct val="90000"/>
              </a:lnSpc>
              <a:spcBef>
                <a:spcPct val="0"/>
              </a:spcBef>
              <a:spcAft>
                <a:spcPct val="0"/>
              </a:spcAft>
              <a:defRPr sz="3200" b="1">
                <a:solidFill>
                  <a:srgbClr val="262A63"/>
                </a:solidFill>
                <a:latin typeface="Calibri" charset="0"/>
              </a:defRPr>
            </a:lvl5pPr>
            <a:lvl6pPr marL="457200" algn="l" rtl="0" fontAlgn="base">
              <a:lnSpc>
                <a:spcPct val="90000"/>
              </a:lnSpc>
              <a:spcBef>
                <a:spcPct val="0"/>
              </a:spcBef>
              <a:spcAft>
                <a:spcPct val="0"/>
              </a:spcAft>
              <a:defRPr sz="3200" b="1">
                <a:solidFill>
                  <a:srgbClr val="262A63"/>
                </a:solidFill>
                <a:latin typeface="Calibri" charset="0"/>
              </a:defRPr>
            </a:lvl6pPr>
            <a:lvl7pPr marL="914400" algn="l" rtl="0" fontAlgn="base">
              <a:lnSpc>
                <a:spcPct val="90000"/>
              </a:lnSpc>
              <a:spcBef>
                <a:spcPct val="0"/>
              </a:spcBef>
              <a:spcAft>
                <a:spcPct val="0"/>
              </a:spcAft>
              <a:defRPr sz="3200" b="1">
                <a:solidFill>
                  <a:srgbClr val="262A63"/>
                </a:solidFill>
                <a:latin typeface="Calibri" charset="0"/>
              </a:defRPr>
            </a:lvl7pPr>
            <a:lvl8pPr marL="1371600" algn="l" rtl="0" fontAlgn="base">
              <a:lnSpc>
                <a:spcPct val="90000"/>
              </a:lnSpc>
              <a:spcBef>
                <a:spcPct val="0"/>
              </a:spcBef>
              <a:spcAft>
                <a:spcPct val="0"/>
              </a:spcAft>
              <a:defRPr sz="3200" b="1">
                <a:solidFill>
                  <a:srgbClr val="262A63"/>
                </a:solidFill>
                <a:latin typeface="Calibri" charset="0"/>
              </a:defRPr>
            </a:lvl8pPr>
            <a:lvl9pPr marL="1828800" algn="l" rtl="0" fontAlgn="base">
              <a:lnSpc>
                <a:spcPct val="90000"/>
              </a:lnSpc>
              <a:spcBef>
                <a:spcPct val="0"/>
              </a:spcBef>
              <a:spcAft>
                <a:spcPct val="0"/>
              </a:spcAft>
              <a:defRPr sz="3200" b="1">
                <a:solidFill>
                  <a:srgbClr val="262A63"/>
                </a:solidFill>
                <a:latin typeface="Calibri" charset="0"/>
              </a:defRPr>
            </a:lvl9pPr>
          </a:lstStyle>
          <a:p>
            <a:pPr marL="0" marR="0" lvl="0" indent="0" algn="l" defTabSz="914400" rtl="0" eaLnBrk="0" fontAlgn="base" latinLnBrk="0" hangingPunct="0">
              <a:lnSpc>
                <a:spcPct val="90000"/>
              </a:lnSpc>
              <a:spcBef>
                <a:spcPct val="0"/>
              </a:spcBef>
              <a:spcAft>
                <a:spcPct val="0"/>
              </a:spcAft>
              <a:buClrTx/>
              <a:buSzTx/>
              <a:buFontTx/>
              <a:buNone/>
              <a:tabLst/>
              <a:defRPr/>
            </a:pPr>
            <a:r>
              <a:rPr kumimoji="0" lang="en-US" sz="4800" b="1" i="0" u="none" strike="noStrike" kern="1200" cap="none" spc="0" normalizeH="0" baseline="0" noProof="0" dirty="0">
                <a:ln>
                  <a:noFill/>
                </a:ln>
                <a:solidFill>
                  <a:schemeClr val="bg1"/>
                </a:solidFill>
                <a:effectLst/>
                <a:uLnTx/>
                <a:uFillTx/>
                <a:latin typeface="Calibri" panose="020F0502020204030204" pitchFamily="34" charset="0"/>
                <a:ea typeface="+mj-ea"/>
                <a:cs typeface="+mj-cs"/>
              </a:rPr>
              <a:t>FAQ’s</a:t>
            </a:r>
          </a:p>
        </p:txBody>
      </p:sp>
      <p:sp>
        <p:nvSpPr>
          <p:cNvPr id="20482" name="Content Placeholder 2"/>
          <p:cNvSpPr>
            <a:spLocks noGrp="1"/>
          </p:cNvSpPr>
          <p:nvPr>
            <p:ph sz="half" idx="2"/>
          </p:nvPr>
        </p:nvSpPr>
        <p:spPr>
          <a:xfrm>
            <a:off x="630238" y="1869477"/>
            <a:ext cx="3868737" cy="4367212"/>
          </a:xfrm>
        </p:spPr>
        <p:txBody>
          <a:bodyPr/>
          <a:lstStyle/>
          <a:p>
            <a:r>
              <a:rPr lang="en-US" b="1" dirty="0"/>
              <a:t>Q: Would Guardians openly carry their firearms or keep them concealed?</a:t>
            </a:r>
            <a:endParaRPr lang="en-US" dirty="0"/>
          </a:p>
          <a:p>
            <a:r>
              <a:rPr lang="en-US" b="1" dirty="0"/>
              <a:t>A: </a:t>
            </a:r>
            <a:r>
              <a:rPr lang="en-US" dirty="0"/>
              <a:t>Each district has their own preferred method, some have Guardians open carry, and some have concealed carry.</a:t>
            </a:r>
          </a:p>
          <a:p>
            <a:pPr eaLnBrk="1" hangingPunct="1"/>
            <a:endParaRPr lang="en-US" altLang="en-US" dirty="0"/>
          </a:p>
        </p:txBody>
      </p:sp>
      <p:sp>
        <p:nvSpPr>
          <p:cNvPr id="20484" name="Content Placeholder 4"/>
          <p:cNvSpPr>
            <a:spLocks noGrp="1"/>
          </p:cNvSpPr>
          <p:nvPr>
            <p:ph sz="quarter" idx="4"/>
          </p:nvPr>
        </p:nvSpPr>
        <p:spPr>
          <a:xfrm>
            <a:off x="4629150" y="1869477"/>
            <a:ext cx="3887788" cy="4367212"/>
          </a:xfrm>
        </p:spPr>
        <p:txBody>
          <a:bodyPr/>
          <a:lstStyle/>
          <a:p>
            <a:r>
              <a:rPr lang="en-US" b="1" dirty="0"/>
              <a:t>Q: Would the public know which individuals are Guardians?</a:t>
            </a:r>
            <a:endParaRPr lang="en-US" dirty="0"/>
          </a:p>
          <a:p>
            <a:r>
              <a:rPr lang="en-US" b="1" dirty="0"/>
              <a:t>A: </a:t>
            </a:r>
            <a:r>
              <a:rPr lang="en-US" dirty="0"/>
              <a:t>Some districts choose to have their Guardians wear uniforms, whereas some have them wear plain clothes.</a:t>
            </a:r>
          </a:p>
        </p:txBody>
      </p:sp>
    </p:spTree>
    <p:extLst>
      <p:ext uri="{BB962C8B-B14F-4D97-AF65-F5344CB8AC3E}">
        <p14:creationId xmlns:p14="http://schemas.microsoft.com/office/powerpoint/2010/main" val="13698073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sz="half" idx="2"/>
          </p:nvPr>
        </p:nvSpPr>
        <p:spPr>
          <a:xfrm>
            <a:off x="629842" y="1245816"/>
            <a:ext cx="3868340" cy="4366369"/>
          </a:xfrm>
        </p:spPr>
        <p:txBody>
          <a:bodyPr/>
          <a:lstStyle/>
          <a:p>
            <a:r>
              <a:rPr lang="en-US" b="1" dirty="0">
                <a:latin typeface="Calibri"/>
                <a:cs typeface="Calibri"/>
              </a:rPr>
              <a:t>Q: Are school districts required to participate in the Guardian program?</a:t>
            </a:r>
          </a:p>
          <a:p>
            <a:r>
              <a:rPr lang="en-US" b="1" dirty="0">
                <a:latin typeface="Calibri"/>
                <a:cs typeface="Calibri"/>
              </a:rPr>
              <a:t>A:</a:t>
            </a:r>
            <a:r>
              <a:rPr lang="en-US" dirty="0">
                <a:latin typeface="Calibri"/>
                <a:cs typeface="Calibri"/>
              </a:rPr>
              <a:t> No, a school district may choose to satisfy the safe-school officer requirement by appointing any combination of a school resource officer, a school safety officer or a school Guardian. </a:t>
            </a:r>
            <a:endParaRPr lang="en-US" altLang="en-US" dirty="0"/>
          </a:p>
          <a:p>
            <a:endParaRPr lang="en-US" dirty="0"/>
          </a:p>
        </p:txBody>
      </p:sp>
      <p:sp>
        <p:nvSpPr>
          <p:cNvPr id="20484" name="Content Placeholder 4"/>
          <p:cNvSpPr>
            <a:spLocks noGrp="1"/>
          </p:cNvSpPr>
          <p:nvPr>
            <p:ph sz="quarter" idx="4"/>
          </p:nvPr>
        </p:nvSpPr>
        <p:spPr>
          <a:xfrm>
            <a:off x="4629150" y="1245816"/>
            <a:ext cx="3887391" cy="4366368"/>
          </a:xfrm>
        </p:spPr>
        <p:txBody>
          <a:bodyPr/>
          <a:lstStyle/>
          <a:p>
            <a:r>
              <a:rPr lang="en-US" b="1" dirty="0">
                <a:latin typeface="Calibri"/>
                <a:cs typeface="Calibri"/>
              </a:rPr>
              <a:t>Q: Can individuals be trained elsewhere if the local Sheriff's office denies a request to establish a program?</a:t>
            </a:r>
          </a:p>
          <a:p>
            <a:r>
              <a:rPr lang="en-US" b="1" dirty="0">
                <a:latin typeface="Calibri"/>
                <a:cs typeface="Calibri"/>
              </a:rPr>
              <a:t>A:</a:t>
            </a:r>
            <a:r>
              <a:rPr lang="en-US" dirty="0">
                <a:latin typeface="Calibri"/>
                <a:cs typeface="Calibri"/>
              </a:rPr>
              <a:t> That individual may contract with another Sheriff's office that has established a Guardian program, given the superintendent and local Sheriff's office has been notified.</a:t>
            </a:r>
          </a:p>
          <a:p>
            <a:endParaRPr lang="en-US" altLang="en-US" dirty="0"/>
          </a:p>
        </p:txBody>
      </p:sp>
    </p:spTree>
    <p:extLst>
      <p:ext uri="{BB962C8B-B14F-4D97-AF65-F5344CB8AC3E}">
        <p14:creationId xmlns:p14="http://schemas.microsoft.com/office/powerpoint/2010/main" val="24641666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FDOE_PPT_template_Standard">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BDD5E37C-6C2F-46FA-BFC9-1C0F105173D8}" vid="{789741E5-CF7B-4966-B95F-7F279611479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052D9EC20E904B809E3E518D1724BD" ma:contentTypeVersion="4" ma:contentTypeDescription="Create a new document." ma:contentTypeScope="" ma:versionID="c2a60b4d141e7d122a5499787b20e53f">
  <xsd:schema xmlns:xsd="http://www.w3.org/2001/XMLSchema" xmlns:xs="http://www.w3.org/2001/XMLSchema" xmlns:p="http://schemas.microsoft.com/office/2006/metadata/properties" xmlns:ns2="859b48d4-6603-44fb-97c7-5643f26a4215" targetNamespace="http://schemas.microsoft.com/office/2006/metadata/properties" ma:root="true" ma:fieldsID="baa6854980962e929d213c33e3a993f5" ns2:_="">
    <xsd:import namespace="859b48d4-6603-44fb-97c7-5643f26a421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9b48d4-6603-44fb-97c7-5643f26a42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A36C823-E4B1-4E52-879F-206E0296A3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59b48d4-6603-44fb-97c7-5643f26a42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5A4F9A6-AEBF-4603-9003-45B3021E8C21}">
  <ds:schemaRef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859b48d4-6603-44fb-97c7-5643f26a4215"/>
    <ds:schemaRef ds:uri="http://www.w3.org/XML/1998/namespace"/>
  </ds:schemaRefs>
</ds:datastoreItem>
</file>

<file path=customXml/itemProps3.xml><?xml version="1.0" encoding="utf-8"?>
<ds:datastoreItem xmlns:ds="http://schemas.openxmlformats.org/officeDocument/2006/customXml" ds:itemID="{77F3BD57-2A2A-40A9-A22A-801E8A58433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FDOE_PPT_template_Standard</Template>
  <TotalTime>0</TotalTime>
  <Words>1429</Words>
  <Application>Microsoft Office PowerPoint</Application>
  <PresentationFormat>On-screen Show (4:3)</PresentationFormat>
  <Paragraphs>84</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Open Sans</vt:lpstr>
      <vt:lpstr>FDOE_PPT_template_Standard</vt:lpstr>
      <vt:lpstr>Chris Hixon, Coach Aaron Feis, and Coach Scott Beigel Guardian Program</vt:lpstr>
      <vt:lpstr>Why the Guardian Program Was Created</vt:lpstr>
      <vt:lpstr>Establishing the Guardian Program </vt:lpstr>
      <vt:lpstr>Become involved with the Guardian Program</vt:lpstr>
      <vt:lpstr> 30.15 Powers, duties, and obligations. </vt:lpstr>
      <vt:lpstr> 30.15 Powers, duties, and obligations.</vt:lpstr>
      <vt:lpstr> 1006.12 Safe-school school resource officers at each public school.</vt:lpstr>
      <vt:lpstr>Baker County Guardian Program</vt:lpstr>
      <vt:lpstr>Safe-School Officer Options</vt:lpstr>
      <vt:lpstr>Safe-School Officers</vt:lpstr>
      <vt:lpstr>Guardians</vt:lpstr>
      <vt:lpstr>Contracted Private Security Guards</vt:lpstr>
      <vt:lpstr>Pasco County Guardian Program</vt:lpstr>
      <vt:lpstr>Training and Screening Requirements</vt:lpstr>
      <vt:lpstr>Guardian Training</vt:lpstr>
      <vt:lpstr>Statutory Requirements</vt:lpstr>
      <vt:lpstr>Title</vt:lpstr>
      <vt:lpstr>Screening</vt:lpstr>
      <vt:lpstr>Suwannee County Guardian Program</vt:lpstr>
      <vt:lpstr>Certification</vt:lpstr>
      <vt:lpstr>Training shall be provided by a Sheriff's office once the district school board and Sheriff's office approve implementing the Guardian Program. The Sheriff shall issue a school Guardian certificate to individuals who meet the statutory requirements.  The Sheriff shall maintain documentation of weapon and equipment inspections, as well as the training, certification, inspection, and qualification records of each school Guardian appointed by the Sheriff. </vt:lpstr>
      <vt:lpstr>Recertification</vt:lpstr>
      <vt:lpstr>Funding</vt:lpstr>
      <vt:lpstr>Funding Allocation</vt:lpstr>
      <vt:lpstr>Grant Reimbursement Process</vt:lpstr>
      <vt:lpstr>PowerPoint Presentation</vt:lpstr>
      <vt:lpstr>PowerPoint Presentation</vt:lpstr>
      <vt:lpstr>FAQ’s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Coach Aaron Feis Guardian Program</dc:title>
  <dc:creator/>
  <cp:lastModifiedBy/>
  <cp:revision>19</cp:revision>
  <dcterms:created xsi:type="dcterms:W3CDTF">2020-07-27T19:07:17Z</dcterms:created>
  <dcterms:modified xsi:type="dcterms:W3CDTF">2023-10-25T17:54:11Z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0x0101009B052D9EC20E904B809E3E518D1724BD</vt:lpwstr>
  </property>
</Properties>
</file>