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90" r:id="rId6"/>
  </p:sldMasterIdLst>
  <p:notesMasterIdLst>
    <p:notesMasterId r:id="rId73"/>
  </p:notesMasterIdLst>
  <p:sldIdLst>
    <p:sldId id="850" r:id="rId7"/>
    <p:sldId id="896" r:id="rId8"/>
    <p:sldId id="999" r:id="rId9"/>
    <p:sldId id="1000" r:id="rId10"/>
    <p:sldId id="1001" r:id="rId11"/>
    <p:sldId id="1002" r:id="rId12"/>
    <p:sldId id="1003" r:id="rId13"/>
    <p:sldId id="991" r:id="rId14"/>
    <p:sldId id="953" r:id="rId15"/>
    <p:sldId id="954" r:id="rId16"/>
    <p:sldId id="356" r:id="rId17"/>
    <p:sldId id="943" r:id="rId18"/>
    <p:sldId id="935" r:id="rId19"/>
    <p:sldId id="992" r:id="rId20"/>
    <p:sldId id="990" r:id="rId21"/>
    <p:sldId id="932" r:id="rId22"/>
    <p:sldId id="933" r:id="rId23"/>
    <p:sldId id="934" r:id="rId24"/>
    <p:sldId id="936" r:id="rId25"/>
    <p:sldId id="993" r:id="rId26"/>
    <p:sldId id="946" r:id="rId27"/>
    <p:sldId id="994" r:id="rId28"/>
    <p:sldId id="950" r:id="rId29"/>
    <p:sldId id="995" r:id="rId30"/>
    <p:sldId id="949" r:id="rId31"/>
    <p:sldId id="996" r:id="rId32"/>
    <p:sldId id="955" r:id="rId33"/>
    <p:sldId id="937" r:id="rId34"/>
    <p:sldId id="998" r:id="rId35"/>
    <p:sldId id="957" r:id="rId36"/>
    <p:sldId id="958" r:id="rId37"/>
    <p:sldId id="959" r:id="rId38"/>
    <p:sldId id="939" r:id="rId39"/>
    <p:sldId id="940" r:id="rId40"/>
    <p:sldId id="941" r:id="rId41"/>
    <p:sldId id="942" r:id="rId42"/>
    <p:sldId id="960" r:id="rId43"/>
    <p:sldId id="963" r:id="rId44"/>
    <p:sldId id="962" r:id="rId45"/>
    <p:sldId id="964" r:id="rId46"/>
    <p:sldId id="969" r:id="rId47"/>
    <p:sldId id="968" r:id="rId48"/>
    <p:sldId id="967" r:id="rId49"/>
    <p:sldId id="966" r:id="rId50"/>
    <p:sldId id="970" r:id="rId51"/>
    <p:sldId id="965" r:id="rId52"/>
    <p:sldId id="971" r:id="rId53"/>
    <p:sldId id="997" r:id="rId54"/>
    <p:sldId id="973" r:id="rId55"/>
    <p:sldId id="961" r:id="rId56"/>
    <p:sldId id="976" r:id="rId57"/>
    <p:sldId id="977" r:id="rId58"/>
    <p:sldId id="988" r:id="rId59"/>
    <p:sldId id="978" r:id="rId60"/>
    <p:sldId id="979" r:id="rId61"/>
    <p:sldId id="980" r:id="rId62"/>
    <p:sldId id="975" r:id="rId63"/>
    <p:sldId id="974" r:id="rId64"/>
    <p:sldId id="984" r:id="rId65"/>
    <p:sldId id="985" r:id="rId66"/>
    <p:sldId id="983" r:id="rId67"/>
    <p:sldId id="986" r:id="rId68"/>
    <p:sldId id="982" r:id="rId69"/>
    <p:sldId id="987" r:id="rId70"/>
    <p:sldId id="981" r:id="rId71"/>
    <p:sldId id="886"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DF4571-23B6-DDBC-02D5-49DC9687BA97}" name="Walker, Steve" initials="SW" userId="S::Steve.Walker@fldoe.org::5e764c12-1e6d-4510-9faa-2158dbbc07e6" providerId="AD"/>
  <p188:author id="{38368279-9786-07EA-860B-D0C4522B0D04}" name="Starling, Courtney" initials="SC" userId="S::courtney.starling@fldoe.org::50bbab52-1af7-4129-acd2-76b49a0d85c8" providerId="AD"/>
  <p188:author id="{8E7CDF7A-6EFB-9E58-3012-97F0EB021FFC}" name="Hartsfield, Barbie" initials="HB" userId="S::barbie.hartsfield@fldoe.org::88f05abb-7583-44fe-89c0-bc952f287980" providerId="AD"/>
  <p188:author id="{6EA8CFAC-192D-8FBF-42F4-A2C98AB5F30A}" name="Alday, Natalie" initials="AN" userId="S::natalie.alday@fldoe.org::af0ad804-6437-463b-8e9b-00eedbf994ea" providerId="AD"/>
  <p188:author id="{2EEB06F6-6FE8-8E11-216A-FFBAF32FC6EB}" name="Gaddis, Whitney" initials="WG" userId="S::Whitney.Gaddis@fldoe.org::e8fe5585-ab97-490e-bfe3-513021d49c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9A803-A897-4ECA-AC12-F636478B3B9C}" v="7" dt="2025-12-01T15:46:51"/>
    <p1510:client id="{F10B8FE5-A205-41AB-A196-5A8185C4FE51}" v="5" dt="2025-12-01T21:36:49.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21" autoAdjust="0"/>
  </p:normalViewPr>
  <p:slideViewPr>
    <p:cSldViewPr snapToGrid="0">
      <p:cViewPr varScale="1">
        <p:scale>
          <a:sx n="62" d="100"/>
          <a:sy n="62" d="100"/>
        </p:scale>
        <p:origin x="1926"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E29806-D7B3-4A83-B79D-42FD53C1B261}" type="datetimeFigureOut">
              <a:rPr lang="en-US" smtClean="0"/>
              <a:t>1/22/2026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6279DC-D170-49FB-9C1B-65B4F4F9CD04}" type="slidenum">
              <a:rPr lang="en-US" smtClean="0"/>
              <a:t>‹#›</a:t>
            </a:fld>
            <a:endParaRPr lang="en-US"/>
          </a:p>
        </p:txBody>
      </p:sp>
    </p:spTree>
    <p:extLst>
      <p:ext uri="{BB962C8B-B14F-4D97-AF65-F5344CB8AC3E}">
        <p14:creationId xmlns:p14="http://schemas.microsoft.com/office/powerpoint/2010/main" val="8000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60-minute presentation prepared by The Florida Department of Education (FDOE).</a:t>
            </a:r>
          </a:p>
          <a:p>
            <a:endParaRPr lang="en-US" sz="1100" dirty="0"/>
          </a:p>
        </p:txBody>
      </p:sp>
      <p:sp>
        <p:nvSpPr>
          <p:cNvPr id="4" name="Slide Number Placeholder 3"/>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100067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8FD7-9C17-F21C-11C8-4D2445BAA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73BCF-CE11-68E8-B653-A22B168D133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7F75C06-29A1-5F04-6F61-EFAA6DADB7E4}"/>
              </a:ext>
            </a:extLst>
          </p:cNvPr>
          <p:cNvSpPr>
            <a:spLocks noGrp="1"/>
          </p:cNvSpPr>
          <p:nvPr>
            <p:ph type="body" idx="1"/>
          </p:nvPr>
        </p:nvSpPr>
        <p:spPr/>
        <p:txBody>
          <a:bodyPr/>
          <a:lstStyle/>
          <a:p>
            <a:r>
              <a:rPr lang="en-US" i="1" dirty="0"/>
              <a:t>The purpose of the slide is to raise awareness of the learners to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B70BB89A-A6DE-EA45-4E00-DECA6FE49939}"/>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10</a:t>
            </a:fld>
            <a:endParaRPr lang="en-US">
              <a:solidFill>
                <a:prstClr val="black"/>
              </a:solidFill>
              <a:latin typeface="Calibri"/>
            </a:endParaRPr>
          </a:p>
        </p:txBody>
      </p:sp>
    </p:spTree>
    <p:extLst>
      <p:ext uri="{BB962C8B-B14F-4D97-AF65-F5344CB8AC3E}">
        <p14:creationId xmlns:p14="http://schemas.microsoft.com/office/powerpoint/2010/main" val="421629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1" dirty="0"/>
              <a:t>The purpose of the slide is to allow the learner to realize their amount of knowledge in human trafficking.</a:t>
            </a:r>
            <a:endParaRPr lang="en-US" i="1" dirty="0">
              <a:ea typeface="Calibri"/>
              <a:cs typeface="Calibri"/>
            </a:endParaRPr>
          </a:p>
          <a:p>
            <a:r>
              <a:rPr lang="en-US" dirty="0"/>
              <a:t> </a:t>
            </a:r>
            <a:endParaRPr lang="en-US" dirty="0">
              <a:ea typeface="Calibri"/>
              <a:cs typeface="Calibri"/>
            </a:endParaRPr>
          </a:p>
          <a:p>
            <a:endParaRPr lang="en-US" sz="1000" dirty="0"/>
          </a:p>
        </p:txBody>
      </p:sp>
      <p:sp>
        <p:nvSpPr>
          <p:cNvPr id="4" name="Slide Number Placeholder 3"/>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11</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8843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5E3A-9B34-4DD7-A594-862BEEE9A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0A0D9-0C6C-D09B-C0B3-3698051BF06F}"/>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BC0BEB5-6547-AB39-BDCC-86CBE9F47EBB}"/>
              </a:ext>
            </a:extLst>
          </p:cNvPr>
          <p:cNvSpPr>
            <a:spLocks noGrp="1"/>
          </p:cNvSpPr>
          <p:nvPr>
            <p:ph type="body" idx="1"/>
          </p:nvPr>
        </p:nvSpPr>
        <p:spPr/>
        <p:txBody>
          <a:bodyPr/>
          <a:lstStyle/>
          <a:p>
            <a:r>
              <a:rPr lang="en-US" i="1" dirty="0"/>
              <a:t>The purpose of the slide is to provide the answers to the true or false questions.</a:t>
            </a:r>
            <a:endParaRPr lang="en-US" i="1" dirty="0">
              <a:ea typeface="Calibri"/>
              <a:cs typeface="Calibri"/>
            </a:endParaRPr>
          </a:p>
          <a:p>
            <a:r>
              <a:rPr lang="en-US" dirty="0"/>
              <a:t> </a:t>
            </a:r>
            <a:endParaRPr lang="en-US" sz="1000" dirty="0"/>
          </a:p>
        </p:txBody>
      </p:sp>
      <p:sp>
        <p:nvSpPr>
          <p:cNvPr id="4" name="Slide Number Placeholder 3">
            <a:extLst>
              <a:ext uri="{FF2B5EF4-FFF2-40B4-BE49-F238E27FC236}">
                <a16:creationId xmlns:a16="http://schemas.microsoft.com/office/drawing/2014/main" id="{DA3F4390-766C-DFF9-053E-5A5DF2F96B1A}"/>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12</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155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E8C2-32B9-927E-82EB-5D3BEDFE7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C6ECC-AC57-7B30-E70A-3E68E40FF2AF}"/>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ECEABD50-4672-D8E1-5937-47FACA8B63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introduce the session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sz="1000" dirty="0"/>
          </a:p>
        </p:txBody>
      </p:sp>
      <p:sp>
        <p:nvSpPr>
          <p:cNvPr id="4" name="Slide Number Placeholder 3">
            <a:extLst>
              <a:ext uri="{FF2B5EF4-FFF2-40B4-BE49-F238E27FC236}">
                <a16:creationId xmlns:a16="http://schemas.microsoft.com/office/drawing/2014/main" id="{43A7B58E-FD52-B5D3-91C8-F91506561AFE}"/>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13</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734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736AB-7F47-BFBA-50C3-F5577200B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86C5C-71F3-2857-71B0-2F1C8A4668D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A334F05-5A7E-D12D-3C2D-A1574154FC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provide the State of Florida definition of human trafficking. This slide covers </a:t>
            </a:r>
            <a:r>
              <a:rPr lang="pt-BR" i="1" dirty="0">
                <a:ea typeface="Calibri"/>
                <a:cs typeface="Calibri"/>
              </a:rPr>
              <a:t>s. 1006.481(1)(a), F.S.</a:t>
            </a:r>
            <a:endParaRPr lang="en-US" i="1" dirty="0">
              <a:ea typeface="Calibri"/>
              <a:cs typeface="Calibri"/>
            </a:endParaRPr>
          </a:p>
          <a:p>
            <a:r>
              <a:rPr lang="en-US" i="1" dirty="0"/>
              <a:t> </a:t>
            </a:r>
            <a:endParaRPr lang="en-US" i="1" dirty="0">
              <a:ea typeface="Calibri"/>
              <a:cs typeface="Calibri"/>
            </a:endParaRPr>
          </a:p>
        </p:txBody>
      </p:sp>
      <p:sp>
        <p:nvSpPr>
          <p:cNvPr id="4" name="Slide Number Placeholder 3">
            <a:extLst>
              <a:ext uri="{FF2B5EF4-FFF2-40B4-BE49-F238E27FC236}">
                <a16:creationId xmlns:a16="http://schemas.microsoft.com/office/drawing/2014/main" id="{66A5CCD0-8DF7-EB8C-EAA1-94C35184FCF0}"/>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14</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037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5EDA6-6D15-E30D-2DED-B2F52EF4B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556F4-C7CD-AF15-D887-85AA03649F46}"/>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4947BE3-376F-D333-D934-1D8BF3A4B2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provide the two subcategories of human trafficking. This slide covers </a:t>
            </a:r>
            <a:r>
              <a:rPr lang="pt-BR" i="1" dirty="0">
                <a:ea typeface="Calibri"/>
                <a:cs typeface="Calibri"/>
              </a:rPr>
              <a:t>s. 1006.481(1)(a), F.S.</a:t>
            </a:r>
            <a:endParaRPr lang="en-US" i="1" dirty="0">
              <a:ea typeface="Calibri"/>
              <a:cs typeface="Calibri"/>
            </a:endParaRPr>
          </a:p>
          <a:p>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B7EA108F-7968-FC83-4DC1-BB6169147EAB}"/>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15</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66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58D0-AA7E-48FF-F801-CE58B3E68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4A3C1-F774-2973-9D20-85146D17AFA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150440CB-9860-C949-3F4F-4CDDB4F54275}"/>
              </a:ext>
            </a:extLst>
          </p:cNvPr>
          <p:cNvSpPr>
            <a:spLocks noGrp="1"/>
          </p:cNvSpPr>
          <p:nvPr>
            <p:ph type="body" idx="1"/>
          </p:nvPr>
        </p:nvSpPr>
        <p:spPr/>
        <p:txBody>
          <a:bodyPr/>
          <a:lstStyle/>
          <a:p>
            <a:r>
              <a:rPr lang="en-US" i="1" dirty="0"/>
              <a:t>The purpose of the slide is to provide and correct misconceptions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59385DB7-3D74-1D16-4855-FD26C1F48187}"/>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16</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470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24FC-8786-B8C7-B807-E2E5558D3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58451-2F5D-0C1B-3371-8DD35B91180E}"/>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7EA7DBE-405D-A0FF-D3FD-E7E61C610DC1}"/>
              </a:ext>
            </a:extLst>
          </p:cNvPr>
          <p:cNvSpPr>
            <a:spLocks noGrp="1"/>
          </p:cNvSpPr>
          <p:nvPr>
            <p:ph type="body" idx="1"/>
          </p:nvPr>
        </p:nvSpPr>
        <p:spPr/>
        <p:txBody>
          <a:bodyPr/>
          <a:lstStyle/>
          <a:p>
            <a:r>
              <a:rPr lang="en-US" i="1" dirty="0"/>
              <a:t>The purpose of the slide is to explain why there are myths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0F4BFD38-281A-D8EB-96A0-D7F4D2C66032}"/>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17</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9104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ED20B-929A-A063-B9E4-2458AB8F1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5A952-66E4-06C7-14A5-C9C1743B2A7F}"/>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B1E8CD56-EC87-B1F8-DB6C-EA1B5FBF9732}"/>
              </a:ext>
            </a:extLst>
          </p:cNvPr>
          <p:cNvSpPr>
            <a:spLocks noGrp="1"/>
          </p:cNvSpPr>
          <p:nvPr>
            <p:ph type="body" idx="1"/>
          </p:nvPr>
        </p:nvSpPr>
        <p:spPr/>
        <p:txBody>
          <a:bodyPr/>
          <a:lstStyle/>
          <a:p>
            <a:r>
              <a:rPr lang="en-US" i="1" dirty="0"/>
              <a:t>The purpose of the slide is to dispel myths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EA85A8B5-83FE-1A15-94C7-8CD710CFAF8F}"/>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18</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3432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66FF-E0F4-755E-23FA-F432D4DB8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1FD5D-B00A-3A81-4D27-C60BC2AB182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461B8E1D-E10F-F0FE-F5CC-FC52174C490A}"/>
              </a:ext>
            </a:extLst>
          </p:cNvPr>
          <p:cNvSpPr>
            <a:spLocks noGrp="1"/>
          </p:cNvSpPr>
          <p:nvPr>
            <p:ph type="body" idx="1"/>
          </p:nvPr>
        </p:nvSpPr>
        <p:spPr/>
        <p:txBody>
          <a:bodyPr/>
          <a:lstStyle/>
          <a:p>
            <a:r>
              <a:rPr lang="en-US" i="1" dirty="0"/>
              <a:t>The purpose of the slide is to teach through scenarios. This slide covers s. 1006.481(1)(b), F.S.</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7A8D274C-E4CA-A307-F650-42F8F45024ED}"/>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19</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057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F4D87-AFB8-AC95-3E48-0D70217D5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EB272-A28F-F36E-63DA-789649977B7A}"/>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238AEF4-FF50-81D9-C49B-9ECA454C5573}"/>
              </a:ext>
            </a:extLst>
          </p:cNvPr>
          <p:cNvSpPr>
            <a:spLocks noGrp="1"/>
          </p:cNvSpPr>
          <p:nvPr>
            <p:ph type="body" idx="1"/>
          </p:nvPr>
        </p:nvSpPr>
        <p:spPr/>
        <p:txBody>
          <a:bodyPr/>
          <a:lstStyle/>
          <a:p>
            <a:r>
              <a:rPr lang="en-US" i="1" dirty="0"/>
              <a:t>The purpose of the slide is to welcome the learners and give them background information. This slide covers Section (s) 1006.481(3), F.S.</a:t>
            </a:r>
            <a:endParaRPr lang="en-US" i="1" dirty="0">
              <a:ea typeface="Calibri"/>
              <a:cs typeface="Calibri"/>
            </a:endParaRPr>
          </a:p>
          <a:p>
            <a:r>
              <a:rPr lang="en-US" dirty="0"/>
              <a:t> </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2FCBA320-224E-D9B8-BFC0-88FDF9F5CE08}"/>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3703952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slides provides the answer to the previous Scenario.</a:t>
            </a:r>
          </a:p>
        </p:txBody>
      </p:sp>
      <p:sp>
        <p:nvSpPr>
          <p:cNvPr id="4" name="Slide Number Placeholder 3"/>
          <p:cNvSpPr>
            <a:spLocks noGrp="1"/>
          </p:cNvSpPr>
          <p:nvPr>
            <p:ph type="sldNum" sz="quarter" idx="5"/>
          </p:nvPr>
        </p:nvSpPr>
        <p:spPr/>
        <p:txBody>
          <a:bodyPr/>
          <a:lstStyle/>
          <a:p>
            <a:fld id="{256279DC-D170-49FB-9C1B-65B4F4F9CD04}" type="slidenum">
              <a:rPr lang="en-US" smtClean="0"/>
              <a:t>20</a:t>
            </a:fld>
            <a:endParaRPr lang="en-US"/>
          </a:p>
        </p:txBody>
      </p:sp>
    </p:spTree>
    <p:extLst>
      <p:ext uri="{BB962C8B-B14F-4D97-AF65-F5344CB8AC3E}">
        <p14:creationId xmlns:p14="http://schemas.microsoft.com/office/powerpoint/2010/main" val="94923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28F9-BDE8-6056-3FA8-4237274A1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C2015-7427-5A10-3C0D-3BD2EE1BEDB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8297E37-EF40-677E-616B-2A01999C6F9C}"/>
              </a:ext>
            </a:extLst>
          </p:cNvPr>
          <p:cNvSpPr>
            <a:spLocks noGrp="1"/>
          </p:cNvSpPr>
          <p:nvPr>
            <p:ph type="body" idx="1"/>
          </p:nvPr>
        </p:nvSpPr>
        <p:spPr/>
        <p:txBody>
          <a:bodyPr/>
          <a:lstStyle/>
          <a:p>
            <a:r>
              <a:rPr lang="en-US" i="1" dirty="0"/>
              <a:t>The purpose of the slide is to teach through scenarios. This slide covers s. 1006.481(1)(b), F.S.</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EE67FF0D-CBF1-E33B-1906-39C8C0E8AFCA}"/>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21</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850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answer to the previous Scenario.</a:t>
            </a:r>
          </a:p>
        </p:txBody>
      </p:sp>
      <p:sp>
        <p:nvSpPr>
          <p:cNvPr id="4" name="Slide Number Placeholder 3"/>
          <p:cNvSpPr>
            <a:spLocks noGrp="1"/>
          </p:cNvSpPr>
          <p:nvPr>
            <p:ph type="sldNum" sz="quarter" idx="5"/>
          </p:nvPr>
        </p:nvSpPr>
        <p:spPr/>
        <p:txBody>
          <a:bodyPr/>
          <a:lstStyle/>
          <a:p>
            <a:fld id="{256279DC-D170-49FB-9C1B-65B4F4F9CD04}" type="slidenum">
              <a:rPr lang="en-US" smtClean="0"/>
              <a:t>22</a:t>
            </a:fld>
            <a:endParaRPr lang="en-US"/>
          </a:p>
        </p:txBody>
      </p:sp>
    </p:spTree>
    <p:extLst>
      <p:ext uri="{BB962C8B-B14F-4D97-AF65-F5344CB8AC3E}">
        <p14:creationId xmlns:p14="http://schemas.microsoft.com/office/powerpoint/2010/main" val="269527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EBA7-02D6-F8F8-44A6-6BF665275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5A6CB-575A-BC80-4335-7866972A8F7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286D231-4EA2-1030-6131-EEAD003F50E1}"/>
              </a:ext>
            </a:extLst>
          </p:cNvPr>
          <p:cNvSpPr>
            <a:spLocks noGrp="1"/>
          </p:cNvSpPr>
          <p:nvPr>
            <p:ph type="body" idx="1"/>
          </p:nvPr>
        </p:nvSpPr>
        <p:spPr/>
        <p:txBody>
          <a:bodyPr/>
          <a:lstStyle/>
          <a:p>
            <a:r>
              <a:rPr lang="en-US" i="1" dirty="0"/>
              <a:t>The purpose of the slide is to teach through scenarios. This slide covers s. 1006.481(1)(b), F.S.</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EDDD523E-1262-4570-99CD-3FB923CD1291}"/>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23</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3240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answer to the previous Scenario.</a:t>
            </a:r>
          </a:p>
        </p:txBody>
      </p:sp>
      <p:sp>
        <p:nvSpPr>
          <p:cNvPr id="4" name="Slide Number Placeholder 3"/>
          <p:cNvSpPr>
            <a:spLocks noGrp="1"/>
          </p:cNvSpPr>
          <p:nvPr>
            <p:ph type="sldNum" sz="quarter" idx="5"/>
          </p:nvPr>
        </p:nvSpPr>
        <p:spPr/>
        <p:txBody>
          <a:bodyPr/>
          <a:lstStyle/>
          <a:p>
            <a:fld id="{256279DC-D170-49FB-9C1B-65B4F4F9CD04}" type="slidenum">
              <a:rPr lang="en-US" smtClean="0"/>
              <a:t>24</a:t>
            </a:fld>
            <a:endParaRPr lang="en-US"/>
          </a:p>
        </p:txBody>
      </p:sp>
    </p:spTree>
    <p:extLst>
      <p:ext uri="{BB962C8B-B14F-4D97-AF65-F5344CB8AC3E}">
        <p14:creationId xmlns:p14="http://schemas.microsoft.com/office/powerpoint/2010/main" val="158220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3523-5962-C49F-A3B6-6E818DFC9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53B6A-90D0-53DC-452A-56048F861319}"/>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8682FAE-7EA2-7CA5-C450-F38B4124C53C}"/>
              </a:ext>
            </a:extLst>
          </p:cNvPr>
          <p:cNvSpPr>
            <a:spLocks noGrp="1"/>
          </p:cNvSpPr>
          <p:nvPr>
            <p:ph type="body" idx="1"/>
          </p:nvPr>
        </p:nvSpPr>
        <p:spPr/>
        <p:txBody>
          <a:bodyPr/>
          <a:lstStyle/>
          <a:p>
            <a:r>
              <a:rPr lang="en-US" i="1" dirty="0"/>
              <a:t>The purpose of the slide is to teach through scenarios. This slide covers s. 1006.481(1)(b), F.S.</a:t>
            </a:r>
            <a:endParaRPr lang="en-US" dirty="0"/>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F09A7C39-CD72-8608-DCFE-DCDD45F02805}"/>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25</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452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answer to the previous Scenario.</a:t>
            </a:r>
          </a:p>
        </p:txBody>
      </p:sp>
      <p:sp>
        <p:nvSpPr>
          <p:cNvPr id="4" name="Slide Number Placeholder 3"/>
          <p:cNvSpPr>
            <a:spLocks noGrp="1"/>
          </p:cNvSpPr>
          <p:nvPr>
            <p:ph type="sldNum" sz="quarter" idx="5"/>
          </p:nvPr>
        </p:nvSpPr>
        <p:spPr/>
        <p:txBody>
          <a:bodyPr/>
          <a:lstStyle/>
          <a:p>
            <a:fld id="{256279DC-D170-49FB-9C1B-65B4F4F9CD04}" type="slidenum">
              <a:rPr lang="en-US" smtClean="0"/>
              <a:t>26</a:t>
            </a:fld>
            <a:endParaRPr lang="en-US"/>
          </a:p>
        </p:txBody>
      </p:sp>
    </p:spTree>
    <p:extLst>
      <p:ext uri="{BB962C8B-B14F-4D97-AF65-F5344CB8AC3E}">
        <p14:creationId xmlns:p14="http://schemas.microsoft.com/office/powerpoint/2010/main" val="2818928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D2FC-5AFC-0D20-6777-46800E58D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DFC66-ECC4-5445-ED42-41C4E31A4E8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032BD73-36D4-DCEA-1401-3EFBE812B6C8}"/>
              </a:ext>
            </a:extLst>
          </p:cNvPr>
          <p:cNvSpPr>
            <a:spLocks noGrp="1"/>
          </p:cNvSpPr>
          <p:nvPr>
            <p:ph type="body" idx="1"/>
          </p:nvPr>
        </p:nvSpPr>
        <p:spPr/>
        <p:txBody>
          <a:bodyPr/>
          <a:lstStyle/>
          <a:p>
            <a:r>
              <a:rPr lang="en-US" i="1" dirty="0"/>
              <a:t>The purpose of the slide is to introduce a new section, The Scope of the Problem, to explain that human trafficking can happen to anyone, anywhere.</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7A5535BE-830F-FF72-9AA8-15C16F40138B}"/>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27</a:t>
            </a:fld>
            <a:endParaRPr lang="en-US">
              <a:solidFill>
                <a:prstClr val="black"/>
              </a:solidFill>
              <a:latin typeface="Calibri"/>
            </a:endParaRPr>
          </a:p>
        </p:txBody>
      </p:sp>
    </p:spTree>
    <p:extLst>
      <p:ext uri="{BB962C8B-B14F-4D97-AF65-F5344CB8AC3E}">
        <p14:creationId xmlns:p14="http://schemas.microsoft.com/office/powerpoint/2010/main" val="3090599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FFC3-33CF-B9C8-BDDA-3FFB628E3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8F567-738A-C748-205E-E09F06BAE7AA}"/>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40604E6-D6A6-5044-C9CD-DFF2E5F8E850}"/>
              </a:ext>
            </a:extLst>
          </p:cNvPr>
          <p:cNvSpPr>
            <a:spLocks noGrp="1"/>
          </p:cNvSpPr>
          <p:nvPr>
            <p:ph type="body" idx="1"/>
          </p:nvPr>
        </p:nvSpPr>
        <p:spPr/>
        <p:txBody>
          <a:bodyPr/>
          <a:lstStyle/>
          <a:p>
            <a:r>
              <a:rPr lang="en-US" i="1" dirty="0"/>
              <a:t>The purpose of the slide is to let the learner see that human trafficking can affect anyone at anytime.</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236C89C8-9411-64ED-BEA0-151D199CAED1}"/>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28</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9230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D6915-F80D-D1D4-F4A8-A095ED5D5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61E47-9AB9-37EE-C9D8-B8D6CED6889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6A0586EA-EC92-8B14-194C-EDD0216EDB7D}"/>
              </a:ext>
            </a:extLst>
          </p:cNvPr>
          <p:cNvSpPr>
            <a:spLocks noGrp="1"/>
          </p:cNvSpPr>
          <p:nvPr>
            <p:ph type="body" idx="1"/>
          </p:nvPr>
        </p:nvSpPr>
        <p:spPr/>
        <p:txBody>
          <a:bodyPr/>
          <a:lstStyle/>
          <a:p>
            <a:r>
              <a:rPr lang="en-US" i="1" dirty="0"/>
              <a:t>The purpose of the slide is to provide data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31B280DE-EAD7-3930-4EC1-21B91E122C87}"/>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29</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526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provide information about who is required to take the training. This slide covers s. 1012.01(2), F.S., defining instructional personnel.</a:t>
            </a:r>
            <a:endParaRPr lang="en-US" i="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256279DC-D170-49FB-9C1B-65B4F4F9CD04}" type="slidenum">
              <a:rPr lang="en-US" smtClean="0"/>
              <a:t>3</a:t>
            </a:fld>
            <a:endParaRPr lang="en-US"/>
          </a:p>
        </p:txBody>
      </p:sp>
    </p:spTree>
    <p:extLst>
      <p:ext uri="{BB962C8B-B14F-4D97-AF65-F5344CB8AC3E}">
        <p14:creationId xmlns:p14="http://schemas.microsoft.com/office/powerpoint/2010/main" val="3396764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5C18-AC6D-ED06-D8FE-36877CF0D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E3324-30D9-E7AE-9E1B-64545D4D165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CC0620F-2CE1-1697-0B90-58C547B50424}"/>
              </a:ext>
            </a:extLst>
          </p:cNvPr>
          <p:cNvSpPr>
            <a:spLocks noGrp="1"/>
          </p:cNvSpPr>
          <p:nvPr>
            <p:ph type="body" idx="1"/>
          </p:nvPr>
        </p:nvSpPr>
        <p:spPr/>
        <p:txBody>
          <a:bodyPr/>
          <a:lstStyle/>
          <a:p>
            <a:r>
              <a:rPr lang="en-US" i="1" dirty="0"/>
              <a:t>The purpose of the slide is to provide the two primary categories from Florida data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0E6A1599-189B-3931-74FA-BDDE839AB19D}"/>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30</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3459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B914A-39FA-7373-09AC-0B383227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4F204-AABE-7EAE-DF79-439228F7366A}"/>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7E4817C2-EDC3-87FF-A896-98E90A161EA7}"/>
              </a:ext>
            </a:extLst>
          </p:cNvPr>
          <p:cNvSpPr>
            <a:spLocks noGrp="1"/>
          </p:cNvSpPr>
          <p:nvPr>
            <p:ph type="body" idx="1"/>
          </p:nvPr>
        </p:nvSpPr>
        <p:spPr/>
        <p:txBody>
          <a:bodyPr/>
          <a:lstStyle/>
          <a:p>
            <a:r>
              <a:rPr lang="en-US" i="1" dirty="0"/>
              <a:t>The purpose of the slide is to provide Florida data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0B9D0390-D9EB-C194-5146-3140BF387DAD}"/>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31</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8288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155F8-17C2-9B1F-2403-8D1BDD5CF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FD9E3-829E-2E5B-831F-AB1FBC84AAA0}"/>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3EF2829-7558-79F8-E53C-40C23DEB9707}"/>
              </a:ext>
            </a:extLst>
          </p:cNvPr>
          <p:cNvSpPr>
            <a:spLocks noGrp="1"/>
          </p:cNvSpPr>
          <p:nvPr>
            <p:ph type="body" idx="1"/>
          </p:nvPr>
        </p:nvSpPr>
        <p:spPr/>
        <p:txBody>
          <a:bodyPr/>
          <a:lstStyle/>
          <a:p>
            <a:r>
              <a:rPr lang="en-US" i="1" dirty="0"/>
              <a:t>The purpose of the slide is to show why Florida needs to obtain and use data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45D505A6-4654-DA18-626D-D6A86984FB39}"/>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32</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3668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FA2DB-B7BD-B230-9A66-D41EB617E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C0E82-6142-F83E-35ED-D73A7A909644}"/>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5F510D73-5DAB-D04D-886A-C15D1143B2CF}"/>
              </a:ext>
            </a:extLst>
          </p:cNvPr>
          <p:cNvSpPr>
            <a:spLocks noGrp="1"/>
          </p:cNvSpPr>
          <p:nvPr>
            <p:ph type="body" idx="1"/>
          </p:nvPr>
        </p:nvSpPr>
        <p:spPr/>
        <p:txBody>
          <a:bodyPr/>
          <a:lstStyle/>
          <a:p>
            <a:r>
              <a:rPr lang="en-US" i="1" dirty="0"/>
              <a:t>The purpose of the slide is to allow the learner to check their knowledge of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E80305C4-5B79-A66D-E270-15E47EAAD0B4}"/>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33</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5059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2BF5-229F-89B6-14E9-85265D521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FA25A-155E-539B-6B24-AD74A373508C}"/>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E96B2A47-7B93-6E6D-0FAF-06E0F9156B5B}"/>
              </a:ext>
            </a:extLst>
          </p:cNvPr>
          <p:cNvSpPr>
            <a:spLocks noGrp="1"/>
          </p:cNvSpPr>
          <p:nvPr>
            <p:ph type="body" idx="1"/>
          </p:nvPr>
        </p:nvSpPr>
        <p:spPr/>
        <p:txBody>
          <a:bodyPr/>
          <a:lstStyle/>
          <a:p>
            <a:r>
              <a:rPr lang="en-US" i="1" dirty="0"/>
              <a:t>The purpose of the slide is to give the answer to the previous statement and provide and explanation of each answer.</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C13C1A64-5DDE-42ED-C669-4041B036FEA1}"/>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34</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2232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935B2-A4DE-0EC3-9547-78D3BEB76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7DB08-94FB-89DF-1026-C8A89935E63D}"/>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ACC9809A-3707-26F5-0C44-B8F6F4306261}"/>
              </a:ext>
            </a:extLst>
          </p:cNvPr>
          <p:cNvSpPr>
            <a:spLocks noGrp="1"/>
          </p:cNvSpPr>
          <p:nvPr>
            <p:ph type="body" idx="1"/>
          </p:nvPr>
        </p:nvSpPr>
        <p:spPr/>
        <p:txBody>
          <a:bodyPr/>
          <a:lstStyle/>
          <a:p>
            <a:r>
              <a:rPr lang="en-US" i="1" dirty="0"/>
              <a:t>The purpose of the slide is to allow the learner to check their knowledge of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1803113B-2669-3946-107F-B48970816BFF}"/>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35</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643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1E35-728D-DA9B-A7BF-1D0AACEEE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D9DB9-8F0F-E6AF-99D7-93D5ED16EB5D}"/>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181CD498-43C7-848D-E996-A7C098BB6792}"/>
              </a:ext>
            </a:extLst>
          </p:cNvPr>
          <p:cNvSpPr>
            <a:spLocks noGrp="1"/>
          </p:cNvSpPr>
          <p:nvPr>
            <p:ph type="body" idx="1"/>
          </p:nvPr>
        </p:nvSpPr>
        <p:spPr/>
        <p:txBody>
          <a:bodyPr/>
          <a:lstStyle/>
          <a:p>
            <a:r>
              <a:rPr lang="en-US" i="1" dirty="0"/>
              <a:t>The purpose of the slide is to give the answer to the previous statement.</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39FE34DD-0F53-FD3F-8515-66B987698A5B}"/>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36</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0325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3E9B7-0957-E22B-A785-8D52C1C8F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D8778-3F56-59DD-6564-680AECB1576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BDD5537C-E457-C4D3-0B13-88ACB3881A48}"/>
              </a:ext>
            </a:extLst>
          </p:cNvPr>
          <p:cNvSpPr>
            <a:spLocks noGrp="1"/>
          </p:cNvSpPr>
          <p:nvPr>
            <p:ph type="body" idx="1"/>
          </p:nvPr>
        </p:nvSpPr>
        <p:spPr/>
        <p:txBody>
          <a:bodyPr/>
          <a:lstStyle/>
          <a:p>
            <a:r>
              <a:rPr lang="en-US" i="1" dirty="0"/>
              <a:t>The purpose of the slide is to allow the learner to check their knowledge of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8736303E-7913-9C2C-068D-45746585DCD6}"/>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37</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9830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71DB-0D0F-19F6-42FC-0314EE82F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F3CF9-AAC4-EDD2-7A1F-D09AB469AC6E}"/>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F97F943C-AB13-C5CC-6C58-5EAAFD2D2C68}"/>
              </a:ext>
            </a:extLst>
          </p:cNvPr>
          <p:cNvSpPr>
            <a:spLocks noGrp="1"/>
          </p:cNvSpPr>
          <p:nvPr>
            <p:ph type="body" idx="1"/>
          </p:nvPr>
        </p:nvSpPr>
        <p:spPr/>
        <p:txBody>
          <a:bodyPr/>
          <a:lstStyle/>
          <a:p>
            <a:r>
              <a:rPr lang="en-US" i="1" dirty="0"/>
              <a:t>The purpose of the slide is to give the answer to the previous statement.</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B7D5E0AD-677D-0F5C-AB8B-EB5604B05152}"/>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38</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0082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AA95D-5B37-AA76-BD64-0C61BD650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614B4-0CB7-0733-FDFC-ABBD070D7647}"/>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29F7AD0-23DE-7D3D-6D8B-CD309106FE5D}"/>
              </a:ext>
            </a:extLst>
          </p:cNvPr>
          <p:cNvSpPr>
            <a:spLocks noGrp="1"/>
          </p:cNvSpPr>
          <p:nvPr>
            <p:ph type="body" idx="1"/>
          </p:nvPr>
        </p:nvSpPr>
        <p:spPr/>
        <p:txBody>
          <a:bodyPr/>
          <a:lstStyle/>
          <a:p>
            <a:r>
              <a:rPr lang="en-US" i="1" dirty="0"/>
              <a:t>The purpose of the slide is to allow the learner to check their knowledge of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6A7A0550-FDB6-B898-2B64-9F20111059AA}"/>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39</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630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D7B9-FD8F-94AD-0D37-5CDC331BC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6814E-7237-FFAE-49AB-DE1523452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8B56B-FF4B-DC3F-CD17-65DB26E4B3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provide information about who is required to take the training. This slide covers s. 1012.01(3)(c), F.S., defining school administrators.</a:t>
            </a:r>
            <a:endParaRPr lang="en-US" i="1"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7A9F8D13-59DE-AE97-7403-80D2B8AF5762}"/>
              </a:ext>
            </a:extLst>
          </p:cNvPr>
          <p:cNvSpPr>
            <a:spLocks noGrp="1"/>
          </p:cNvSpPr>
          <p:nvPr>
            <p:ph type="sldNum" sz="quarter" idx="5"/>
          </p:nvPr>
        </p:nvSpPr>
        <p:spPr/>
        <p:txBody>
          <a:bodyPr/>
          <a:lstStyle/>
          <a:p>
            <a:fld id="{256279DC-D170-49FB-9C1B-65B4F4F9CD04}" type="slidenum">
              <a:rPr lang="en-US" smtClean="0"/>
              <a:t>4</a:t>
            </a:fld>
            <a:endParaRPr lang="en-US"/>
          </a:p>
        </p:txBody>
      </p:sp>
    </p:spTree>
    <p:extLst>
      <p:ext uri="{BB962C8B-B14F-4D97-AF65-F5344CB8AC3E}">
        <p14:creationId xmlns:p14="http://schemas.microsoft.com/office/powerpoint/2010/main" val="2164386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B3EA4-66CB-19F8-2D2E-635E910F7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FDE72-3D85-8FBE-0969-60F8F069142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8796E8AA-30E3-8B65-9390-646593D82610}"/>
              </a:ext>
            </a:extLst>
          </p:cNvPr>
          <p:cNvSpPr>
            <a:spLocks noGrp="1"/>
          </p:cNvSpPr>
          <p:nvPr>
            <p:ph type="body" idx="1"/>
          </p:nvPr>
        </p:nvSpPr>
        <p:spPr/>
        <p:txBody>
          <a:bodyPr/>
          <a:lstStyle/>
          <a:p>
            <a:r>
              <a:rPr lang="en-US" i="1" dirty="0"/>
              <a:t>The purpose of the slide is to give the answer to the previous statement.</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D50E200E-F4B5-3C0F-3D2B-E53FBA65559F}"/>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40</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249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50BF-CFF1-8232-783C-3802E4249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F7E52-15D4-06CA-E698-3B1AADA681D0}"/>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7EC56129-1E4D-B1D3-7920-EE7970DC8B66}"/>
              </a:ext>
            </a:extLst>
          </p:cNvPr>
          <p:cNvSpPr>
            <a:spLocks noGrp="1"/>
          </p:cNvSpPr>
          <p:nvPr>
            <p:ph type="body" idx="1"/>
          </p:nvPr>
        </p:nvSpPr>
        <p:spPr/>
        <p:txBody>
          <a:bodyPr/>
          <a:lstStyle/>
          <a:p>
            <a:r>
              <a:rPr lang="en-US" i="1" dirty="0"/>
              <a:t>The purpose of the slide is to introduce a new section, Red Flags and Warning Signs.  In this section we will discover red flags and warning signs of human trafficking.</a:t>
            </a:r>
            <a:endParaRPr lang="en-US" i="1" dirty="0">
              <a:ea typeface="Calibri"/>
              <a:cs typeface="Calibri"/>
            </a:endParaRPr>
          </a:p>
        </p:txBody>
      </p:sp>
      <p:sp>
        <p:nvSpPr>
          <p:cNvPr id="4" name="Slide Number Placeholder 3">
            <a:extLst>
              <a:ext uri="{FF2B5EF4-FFF2-40B4-BE49-F238E27FC236}">
                <a16:creationId xmlns:a16="http://schemas.microsoft.com/office/drawing/2014/main" id="{6BEA0698-C638-F0BF-34E6-0E6612776A58}"/>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41</a:t>
            </a:fld>
            <a:endParaRPr lang="en-US">
              <a:solidFill>
                <a:prstClr val="black"/>
              </a:solidFill>
              <a:latin typeface="Calibri"/>
            </a:endParaRPr>
          </a:p>
        </p:txBody>
      </p:sp>
    </p:spTree>
    <p:extLst>
      <p:ext uri="{BB962C8B-B14F-4D97-AF65-F5344CB8AC3E}">
        <p14:creationId xmlns:p14="http://schemas.microsoft.com/office/powerpoint/2010/main" val="3869585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7358-26F0-A636-B61B-8E2BB1F8D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4D6FF-72EB-3B1E-6812-AC21A63A6610}"/>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3C02627-DB8F-EC17-E3BC-3A52E173BF95}"/>
              </a:ext>
            </a:extLst>
          </p:cNvPr>
          <p:cNvSpPr>
            <a:spLocks noGrp="1"/>
          </p:cNvSpPr>
          <p:nvPr>
            <p:ph type="body" idx="1"/>
          </p:nvPr>
        </p:nvSpPr>
        <p:spPr/>
        <p:txBody>
          <a:bodyPr/>
          <a:lstStyle/>
          <a:p>
            <a:r>
              <a:rPr lang="en-US" i="1" dirty="0"/>
              <a:t>The purpose of the slide is to introduce risk factors associated with an individual being trafficked.</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1445E85F-DF9E-8E01-6FF9-B8DBD6D9ABE6}"/>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42</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526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E4EFB-1773-B021-8B1E-8099D07AD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8AEE6-6B0F-C7FD-D454-65819859D22E}"/>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18E176CC-24F6-F551-05C2-376E596F981A}"/>
              </a:ext>
            </a:extLst>
          </p:cNvPr>
          <p:cNvSpPr>
            <a:spLocks noGrp="1"/>
          </p:cNvSpPr>
          <p:nvPr>
            <p:ph type="body" idx="1"/>
          </p:nvPr>
        </p:nvSpPr>
        <p:spPr/>
        <p:txBody>
          <a:bodyPr/>
          <a:lstStyle/>
          <a:p>
            <a:r>
              <a:rPr lang="en-US" i="1" dirty="0"/>
              <a:t>The purpose of the slide is to introduce risk factors associated with an individual being trafficked.</a:t>
            </a:r>
            <a:endParaRPr lang="en-US" i="1" dirty="0">
              <a:ea typeface="Calibri"/>
              <a:cs typeface="Calibri"/>
            </a:endParaRPr>
          </a:p>
          <a:p>
            <a:r>
              <a:rPr lang="en-US" dirty="0"/>
              <a:t> </a:t>
            </a:r>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B233918E-8D66-809B-B648-F1C5465EE8DE}"/>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43</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7381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EAAE-030A-A881-70EC-B557EC549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DA8E0-AA70-F68B-E500-4E79A3A10C7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4C3324D6-B887-C264-40D3-82D344D14502}"/>
              </a:ext>
            </a:extLst>
          </p:cNvPr>
          <p:cNvSpPr>
            <a:spLocks noGrp="1"/>
          </p:cNvSpPr>
          <p:nvPr>
            <p:ph type="body" idx="1"/>
          </p:nvPr>
        </p:nvSpPr>
        <p:spPr/>
        <p:txBody>
          <a:bodyPr/>
          <a:lstStyle/>
          <a:p>
            <a:r>
              <a:rPr lang="en-US" i="1" dirty="0"/>
              <a:t>The purpose of the slide is to introduce risk factors involved with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8903BA73-C911-039A-9357-3ADD5692E130}"/>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44</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909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9BA2-C0A9-A843-F125-AABA5FBBD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7533C-34E3-383D-81E7-EC843E3CD2A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AE920E9C-2830-4E3C-120F-21A778E545D8}"/>
              </a:ext>
            </a:extLst>
          </p:cNvPr>
          <p:cNvSpPr>
            <a:spLocks noGrp="1"/>
          </p:cNvSpPr>
          <p:nvPr>
            <p:ph type="body" idx="1"/>
          </p:nvPr>
        </p:nvSpPr>
        <p:spPr/>
        <p:txBody>
          <a:bodyPr/>
          <a:lstStyle/>
          <a:p>
            <a:r>
              <a:rPr lang="en-US" i="1" dirty="0"/>
              <a:t>The purpose of the slide is to introduce a new section, Prevention Strategies and Protective Factors. Prevention and protection is the key to reducing human trafficking in our youth.</a:t>
            </a: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94B51833-1F82-052C-D4A0-5D3CF974CCC3}"/>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45</a:t>
            </a:fld>
            <a:endParaRPr lang="en-US">
              <a:solidFill>
                <a:prstClr val="black"/>
              </a:solidFill>
              <a:latin typeface="Calibri"/>
            </a:endParaRPr>
          </a:p>
        </p:txBody>
      </p:sp>
    </p:spTree>
    <p:extLst>
      <p:ext uri="{BB962C8B-B14F-4D97-AF65-F5344CB8AC3E}">
        <p14:creationId xmlns:p14="http://schemas.microsoft.com/office/powerpoint/2010/main" val="1639040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9C57-6E25-A3E7-B5FF-32F69442C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58C55-EE7A-104B-AD36-527CE848E5E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FA65D33A-6A0B-F049-BF49-81A85DCDFA04}"/>
              </a:ext>
            </a:extLst>
          </p:cNvPr>
          <p:cNvSpPr>
            <a:spLocks noGrp="1"/>
          </p:cNvSpPr>
          <p:nvPr>
            <p:ph type="body" idx="1"/>
          </p:nvPr>
        </p:nvSpPr>
        <p:spPr/>
        <p:txBody>
          <a:bodyPr/>
          <a:lstStyle/>
          <a:p>
            <a:r>
              <a:rPr lang="en-US" i="1" dirty="0"/>
              <a:t>The purpose of the slide is to show ways to protect someone from human trafficking and safeguarding our youth.</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CF0C3B5B-301B-26EC-84A5-A494B2FB7A58}"/>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46</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9211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CB90-37AE-E3CD-0819-0CE997640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63E7B-862D-6D75-4BDE-A1C40B4F481F}"/>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088DA43-B778-0C25-C175-8377FE79399A}"/>
              </a:ext>
            </a:extLst>
          </p:cNvPr>
          <p:cNvSpPr>
            <a:spLocks noGrp="1"/>
          </p:cNvSpPr>
          <p:nvPr>
            <p:ph type="body" idx="1"/>
          </p:nvPr>
        </p:nvSpPr>
        <p:spPr/>
        <p:txBody>
          <a:bodyPr/>
          <a:lstStyle/>
          <a:p>
            <a:r>
              <a:rPr lang="en-US" i="1" dirty="0"/>
              <a:t>The purpose of the slide is to show ways to protect someone from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590F78B5-44D8-14AE-DE91-9385DBB72096}"/>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47</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9431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CEC60-D570-B5EE-AB7B-4885FCAD5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C9740-D2E5-54C1-AB78-C3007CA81FC9}"/>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AEECC13D-C2B9-69CE-853A-F0BFDAAC1596}"/>
              </a:ext>
            </a:extLst>
          </p:cNvPr>
          <p:cNvSpPr>
            <a:spLocks noGrp="1"/>
          </p:cNvSpPr>
          <p:nvPr>
            <p:ph type="body" idx="1"/>
          </p:nvPr>
        </p:nvSpPr>
        <p:spPr/>
        <p:txBody>
          <a:bodyPr/>
          <a:lstStyle/>
          <a:p>
            <a:r>
              <a:rPr lang="en-US" i="1" dirty="0"/>
              <a:t>The purpose of the slide is to show ways to protect someone from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CDEABBEE-D472-EC28-214D-1395E3AD1304}"/>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48</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1666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C6B6-DF6D-34B4-5D10-F06470B2F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14293-639C-8F0F-9BE1-BA4B38FC538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FDAC1BA-290D-1F37-FD78-7B2C688574E2}"/>
              </a:ext>
            </a:extLst>
          </p:cNvPr>
          <p:cNvSpPr>
            <a:spLocks noGrp="1"/>
          </p:cNvSpPr>
          <p:nvPr>
            <p:ph type="body" idx="1"/>
          </p:nvPr>
        </p:nvSpPr>
        <p:spPr/>
        <p:txBody>
          <a:bodyPr/>
          <a:lstStyle/>
          <a:p>
            <a:r>
              <a:rPr lang="en-US" i="1" dirty="0"/>
              <a:t>The purpose of the slide is to show ways to help stop traffickers from preparing someone to be trafficked.</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5947D502-7FF0-97F7-76BD-14DF49AD5A20}"/>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49</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043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8BFF-954A-45FB-CEE6-CF45FF25C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65E34-8198-CD1D-7611-734C36E9F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C736C-98B6-D655-840A-1161DB7B64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provide information about who is required to take the training. This slide covers s. 1012.01(2), F.S., defining instructional personnel.</a:t>
            </a:r>
            <a:endParaRPr lang="en-US" i="1"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E3049268-96BB-551B-89B4-10211FEADB3C}"/>
              </a:ext>
            </a:extLst>
          </p:cNvPr>
          <p:cNvSpPr>
            <a:spLocks noGrp="1"/>
          </p:cNvSpPr>
          <p:nvPr>
            <p:ph type="sldNum" sz="quarter" idx="5"/>
          </p:nvPr>
        </p:nvSpPr>
        <p:spPr/>
        <p:txBody>
          <a:bodyPr/>
          <a:lstStyle/>
          <a:p>
            <a:fld id="{256279DC-D170-49FB-9C1B-65B4F4F9CD04}" type="slidenum">
              <a:rPr lang="en-US" smtClean="0"/>
              <a:t>5</a:t>
            </a:fld>
            <a:endParaRPr lang="en-US"/>
          </a:p>
        </p:txBody>
      </p:sp>
    </p:spTree>
    <p:extLst>
      <p:ext uri="{BB962C8B-B14F-4D97-AF65-F5344CB8AC3E}">
        <p14:creationId xmlns:p14="http://schemas.microsoft.com/office/powerpoint/2010/main" val="1495107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D56BE-6A7A-18B1-07C3-67789384A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5DEF8-46DA-9813-4125-6E78693B730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9B475A8-A0C2-DF67-213D-8A4C7048E584}"/>
              </a:ext>
            </a:extLst>
          </p:cNvPr>
          <p:cNvSpPr>
            <a:spLocks noGrp="1"/>
          </p:cNvSpPr>
          <p:nvPr>
            <p:ph type="body" idx="1"/>
          </p:nvPr>
        </p:nvSpPr>
        <p:spPr/>
        <p:txBody>
          <a:bodyPr/>
          <a:lstStyle/>
          <a:p>
            <a:r>
              <a:rPr lang="en-US" i="1" dirty="0"/>
              <a:t>The purpose of the slide is to introduce a story of Mia to help the learners to identify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CD38A9F6-63D1-10E1-ED7B-1D0C719E5F2E}"/>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50</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6078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857E-9EAF-01B0-5598-FAB7A5DBA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48B95-DBB9-362C-4CFE-338D181F6F3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0D91923-0627-2668-23EA-8D82D0ACC955}"/>
              </a:ext>
            </a:extLst>
          </p:cNvPr>
          <p:cNvSpPr>
            <a:spLocks noGrp="1"/>
          </p:cNvSpPr>
          <p:nvPr>
            <p:ph type="body" idx="1"/>
          </p:nvPr>
        </p:nvSpPr>
        <p:spPr/>
        <p:txBody>
          <a:bodyPr/>
          <a:lstStyle/>
          <a:p>
            <a:r>
              <a:rPr lang="en-US" i="1" dirty="0"/>
              <a:t>The purpose of the slide is to continue the story of Mia to help the learners to identify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6B245547-1F47-8268-5C31-30259B5602EA}"/>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51</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9101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4284-D8C5-1EEB-8BD8-BF02100E3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423C5-A31C-4DB5-625A-CA98B2E37FAA}"/>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A8FC67AF-4980-98BE-2805-FD1B8044D179}"/>
              </a:ext>
            </a:extLst>
          </p:cNvPr>
          <p:cNvSpPr>
            <a:spLocks noGrp="1"/>
          </p:cNvSpPr>
          <p:nvPr>
            <p:ph type="body" idx="1"/>
          </p:nvPr>
        </p:nvSpPr>
        <p:spPr/>
        <p:txBody>
          <a:bodyPr/>
          <a:lstStyle/>
          <a:p>
            <a:r>
              <a:rPr lang="en-US" i="1" dirty="0"/>
              <a:t>The purpose of the slide is to continue the story of Mia to help the learners to identify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8CF3B494-9139-07E6-556F-ECC2A723620B}"/>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52</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6297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A6665-244E-8BAD-F62A-077275FCA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50526-1F6F-AF56-5225-76630F31DBE0}"/>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CF83656C-7A64-15EB-C559-12AEA4A317F0}"/>
              </a:ext>
            </a:extLst>
          </p:cNvPr>
          <p:cNvSpPr>
            <a:spLocks noGrp="1"/>
          </p:cNvSpPr>
          <p:nvPr>
            <p:ph type="body" idx="1"/>
          </p:nvPr>
        </p:nvSpPr>
        <p:spPr/>
        <p:txBody>
          <a:bodyPr/>
          <a:lstStyle/>
          <a:p>
            <a:r>
              <a:rPr lang="en-US" i="1" dirty="0"/>
              <a:t>The purpose of the slide is to discuss the story of Mia to help the learners to identify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7973C633-AA39-9C26-A4F5-A7A5599275B9}"/>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53</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860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09C9A-4AD9-4751-EDF8-2D2FA3BDD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CC043-E118-7BD7-1E33-B76260BB044C}"/>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7BDAD23E-79B7-6471-FD04-DD55460BAFB8}"/>
              </a:ext>
            </a:extLst>
          </p:cNvPr>
          <p:cNvSpPr>
            <a:spLocks noGrp="1"/>
          </p:cNvSpPr>
          <p:nvPr>
            <p:ph type="body" idx="1"/>
          </p:nvPr>
        </p:nvSpPr>
        <p:spPr/>
        <p:txBody>
          <a:bodyPr/>
          <a:lstStyle/>
          <a:p>
            <a:r>
              <a:rPr lang="en-US" i="1" dirty="0"/>
              <a:t>The purpose of the slide is to discuss the story of Mia to help the learners to identify human trafficking. This slide covers s. </a:t>
            </a:r>
            <a:r>
              <a:rPr lang="pt-BR" i="1" dirty="0"/>
              <a:t>1003.42(2)(o)5.a., F.S. </a:t>
            </a:r>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A3D4D989-0959-5DA4-B07D-042AF125D111}"/>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54</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7853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58B8-8657-369C-423E-11EBC0C54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F0D10-1F9B-0F5E-7DC8-0776379D779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255C8B3-1C31-F4A3-62C9-6D2B630AD21A}"/>
              </a:ext>
            </a:extLst>
          </p:cNvPr>
          <p:cNvSpPr>
            <a:spLocks noGrp="1"/>
          </p:cNvSpPr>
          <p:nvPr>
            <p:ph type="body" idx="1"/>
          </p:nvPr>
        </p:nvSpPr>
        <p:spPr/>
        <p:txBody>
          <a:bodyPr/>
          <a:lstStyle/>
          <a:p>
            <a:r>
              <a:rPr lang="en-US" i="1" dirty="0"/>
              <a:t>The purpose of the slide is to discuss the story of Mia to help the learners to identify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944C0F51-910C-B439-A527-AFD41E8A15DE}"/>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55</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9572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DC74-059A-B6C0-9C3A-EE36CF9DB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8A3E1-068C-33DD-0EAE-D8423F49DB9D}"/>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DA123B6-8DC0-AFAC-C11E-C93248F13BA7}"/>
              </a:ext>
            </a:extLst>
          </p:cNvPr>
          <p:cNvSpPr>
            <a:spLocks noGrp="1"/>
          </p:cNvSpPr>
          <p:nvPr>
            <p:ph type="body" idx="1"/>
          </p:nvPr>
        </p:nvSpPr>
        <p:spPr/>
        <p:txBody>
          <a:bodyPr/>
          <a:lstStyle/>
          <a:p>
            <a:r>
              <a:rPr lang="en-US" i="1" dirty="0"/>
              <a:t>The purpose of the slide is to introduce a new section, Responding to Suspicions of Human Trafficking. Once you become suspicious of a person being human trafficked there is an obligation to respond to this. In this section we will review the correct ways to respond to such suspicions.</a:t>
            </a: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70F56E3F-6603-DEF0-5A8B-81CF810E2742}"/>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56</a:t>
            </a:fld>
            <a:endParaRPr lang="en-US">
              <a:solidFill>
                <a:prstClr val="black"/>
              </a:solidFill>
              <a:latin typeface="Calibri"/>
            </a:endParaRPr>
          </a:p>
        </p:txBody>
      </p:sp>
    </p:spTree>
    <p:extLst>
      <p:ext uri="{BB962C8B-B14F-4D97-AF65-F5344CB8AC3E}">
        <p14:creationId xmlns:p14="http://schemas.microsoft.com/office/powerpoint/2010/main" val="2978152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7283F-CF4D-707A-1499-799131F3A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14621-B9DA-7FD2-F72E-9D62DFF64194}"/>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EE7931E-7EE9-457C-9994-87B975188DE1}"/>
              </a:ext>
            </a:extLst>
          </p:cNvPr>
          <p:cNvSpPr>
            <a:spLocks noGrp="1"/>
          </p:cNvSpPr>
          <p:nvPr>
            <p:ph type="body" idx="1"/>
          </p:nvPr>
        </p:nvSpPr>
        <p:spPr/>
        <p:txBody>
          <a:bodyPr/>
          <a:lstStyle/>
          <a:p>
            <a:r>
              <a:rPr lang="en-US" i="1" dirty="0"/>
              <a:t>The purpose of the slide is to respond to human trafficking information, and develop a plan ahead of time.</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9DAD4FCC-12D8-1AA8-3B89-84ECC2B06973}"/>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57</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4845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B6958-97E5-B91E-F2F3-3EDB14C50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0BA09-8371-BF6A-99DF-F8C9491880E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57D35CFF-D0E5-49B9-AD1D-1FA00FE537F5}"/>
              </a:ext>
            </a:extLst>
          </p:cNvPr>
          <p:cNvSpPr>
            <a:spLocks noGrp="1"/>
          </p:cNvSpPr>
          <p:nvPr>
            <p:ph type="body" idx="1"/>
          </p:nvPr>
        </p:nvSpPr>
        <p:spPr/>
        <p:txBody>
          <a:bodyPr/>
          <a:lstStyle/>
          <a:p>
            <a:r>
              <a:rPr lang="en-US" i="1" dirty="0"/>
              <a:t>The purpose of the slide is to reporting human trafficking information. This slide covers s. 1006.481(1)(d), F.S.</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34E65663-19F0-1DC6-6B01-8F246BF37829}"/>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58</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8382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3049-04D5-FE32-D708-C4CF6A32D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DC4F0-A1D4-0A77-A3B3-54AFE5E57F2E}"/>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CB5162C-8310-4717-EA9E-C181DBDC1ABB}"/>
              </a:ext>
            </a:extLst>
          </p:cNvPr>
          <p:cNvSpPr>
            <a:spLocks noGrp="1"/>
          </p:cNvSpPr>
          <p:nvPr>
            <p:ph type="body" idx="1"/>
          </p:nvPr>
        </p:nvSpPr>
        <p:spPr/>
        <p:txBody>
          <a:bodyPr/>
          <a:lstStyle/>
          <a:p>
            <a:r>
              <a:rPr lang="en-US" i="1" dirty="0"/>
              <a:t>The purpose of the slide is to reporting human trafficking information. This slide covers s. 1006.481(1)(d), F.S. Reasonable suspicion is the belief must be based on specific and articulable facts rather than just a vague hunch. Reasonable suspicion is defined in s. 901.151(2), F.S., “Whenever any law enforcement officer of this state encounters any person under circumstances which reasonably indicate that such person has committed, is committing, or is about to commit a violation of the criminal laws of this state or the criminal ordinances of any municipality or county, the officer may temporarily detain such person for the purpose of ascertaining the identity of the person temporarily detained and the circumstances surrounding the person’s presence abroad which led the officer to believe that the person had committed, was committing, or was about to commit a criminal offense.”</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7AF4FEE3-1B18-E2B1-3A98-681D5AA3D30F}"/>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59</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069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purpose of the slide is to provide information about who is required to take the training. </a:t>
            </a:r>
            <a:endParaRPr lang="en-US" dirty="0"/>
          </a:p>
        </p:txBody>
      </p:sp>
      <p:sp>
        <p:nvSpPr>
          <p:cNvPr id="4" name="Slide Number Placeholder 3"/>
          <p:cNvSpPr>
            <a:spLocks noGrp="1"/>
          </p:cNvSpPr>
          <p:nvPr>
            <p:ph type="sldNum" sz="quarter" idx="5"/>
          </p:nvPr>
        </p:nvSpPr>
        <p:spPr/>
        <p:txBody>
          <a:bodyPr/>
          <a:lstStyle/>
          <a:p>
            <a:fld id="{256279DC-D170-49FB-9C1B-65B4F4F9CD04}" type="slidenum">
              <a:rPr lang="en-US" smtClean="0"/>
              <a:t>6</a:t>
            </a:fld>
            <a:endParaRPr lang="en-US"/>
          </a:p>
        </p:txBody>
      </p:sp>
    </p:spTree>
    <p:extLst>
      <p:ext uri="{BB962C8B-B14F-4D97-AF65-F5344CB8AC3E}">
        <p14:creationId xmlns:p14="http://schemas.microsoft.com/office/powerpoint/2010/main" val="4005996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CCB9-0F8D-22F4-D172-AEF0F652C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EC6F8-3001-9E6B-C746-3134645D559C}"/>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65FC0FC0-0368-E887-6187-9A29D46DFC3F}"/>
              </a:ext>
            </a:extLst>
          </p:cNvPr>
          <p:cNvSpPr>
            <a:spLocks noGrp="1"/>
          </p:cNvSpPr>
          <p:nvPr>
            <p:ph type="body" idx="1"/>
          </p:nvPr>
        </p:nvSpPr>
        <p:spPr/>
        <p:txBody>
          <a:bodyPr/>
          <a:lstStyle/>
          <a:p>
            <a:r>
              <a:rPr lang="en-US" i="1" dirty="0"/>
              <a:t>The purpose of the slide is to reporting human trafficking information, and identify the next steps after you report an suspected incident.</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DA515F72-DB61-DE33-CB8B-4302FB0DF217}"/>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60</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43192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9395-29E8-B410-EC41-56378B4C8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2D7CC-3561-8D45-F44C-3F017D34010A}"/>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72AE94B-637F-A710-4223-B2D910B132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the slide is to examine what was learned in the reporting human trafficking information section and test the knowledge that has been gained. This slide covers s. 1006.481(1)(c), F.S.</a:t>
            </a:r>
            <a:endParaRPr lang="en-US" i="1" dirty="0">
              <a:ea typeface="Calibri"/>
              <a:cs typeface="Calibri"/>
            </a:endParaRPr>
          </a:p>
          <a:p>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480D5C3B-F756-2D1E-7757-9A1AF55A34DA}"/>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61</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359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6617B-1B2D-A806-6DDC-3EC13DF10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75A78-B75E-A813-0FC0-7125587140A6}"/>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A1F9220F-C2AF-2F79-C2E4-E812FD4A9689}"/>
              </a:ext>
            </a:extLst>
          </p:cNvPr>
          <p:cNvSpPr>
            <a:spLocks noGrp="1"/>
          </p:cNvSpPr>
          <p:nvPr>
            <p:ph type="body" idx="1"/>
          </p:nvPr>
        </p:nvSpPr>
        <p:spPr/>
        <p:txBody>
          <a:bodyPr/>
          <a:lstStyle/>
          <a:p>
            <a:r>
              <a:rPr lang="en-US" i="1" dirty="0"/>
              <a:t>The purpose of the slide is to find the correct responses in the assessment of knowledge of the reporting human trafficking information section. This slide covers s. 1006.481(1)(c), F.S.</a:t>
            </a:r>
          </a:p>
          <a:p>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1DB352EE-85A7-24AA-E92D-A47CFF99B645}"/>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62</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07377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E96E-3E4C-1D72-DBE0-CBE9DC4BA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3D7F8-726C-7FE0-5590-77B225BB4280}"/>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10513BFE-0F9B-E2C1-CBF9-1B2B9E655701}"/>
              </a:ext>
            </a:extLst>
          </p:cNvPr>
          <p:cNvSpPr>
            <a:spLocks noGrp="1"/>
          </p:cNvSpPr>
          <p:nvPr>
            <p:ph type="body" idx="1"/>
          </p:nvPr>
        </p:nvSpPr>
        <p:spPr/>
        <p:txBody>
          <a:bodyPr/>
          <a:lstStyle/>
          <a:p>
            <a:r>
              <a:rPr lang="en-US" i="1" dirty="0"/>
              <a:t>The purpose of the slide is to recap the information just covered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F31438B6-5CCA-003F-73B2-C2910F6C01DA}"/>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63</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011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2E6E-23EA-F8B5-F6B6-BC4F94E7A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0DCED-A4E5-8E35-6AEB-C3D718ADE65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F1A72F83-E74E-3682-92DB-C2FC1E1E7E50}"/>
              </a:ext>
            </a:extLst>
          </p:cNvPr>
          <p:cNvSpPr>
            <a:spLocks noGrp="1"/>
          </p:cNvSpPr>
          <p:nvPr>
            <p:ph type="body" idx="1"/>
          </p:nvPr>
        </p:nvSpPr>
        <p:spPr/>
        <p:txBody>
          <a:bodyPr/>
          <a:lstStyle/>
          <a:p>
            <a:r>
              <a:rPr lang="en-US" i="1" dirty="0"/>
              <a:t>The purpose of the slide is to list some key take aways from the information just covered about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28E86875-5390-EAA9-9D92-5C337CC4DD10}"/>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64</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8717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F01F-E9AA-4620-353D-71E62A7E6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ADED4-759F-3BF7-9FA0-E47E10B88BD6}"/>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EC149819-4FD4-8F26-648D-311845F64EC6}"/>
              </a:ext>
            </a:extLst>
          </p:cNvPr>
          <p:cNvSpPr>
            <a:spLocks noGrp="1"/>
          </p:cNvSpPr>
          <p:nvPr>
            <p:ph type="body" idx="1"/>
          </p:nvPr>
        </p:nvSpPr>
        <p:spPr/>
        <p:txBody>
          <a:bodyPr/>
          <a:lstStyle/>
          <a:p>
            <a:r>
              <a:rPr lang="en-US" i="1" dirty="0"/>
              <a:t>The purpose of the slide is to motivate people to take action against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D88A55DB-9F2A-CAE9-7750-11ED556C7729}"/>
              </a:ext>
            </a:extLst>
          </p:cNvPr>
          <p:cNvSpPr>
            <a:spLocks noGrp="1"/>
          </p:cNvSpPr>
          <p:nvPr>
            <p:ph type="sldNum" sz="quarter" idx="10"/>
          </p:nvPr>
        </p:nvSpPr>
        <p:spPr/>
        <p:txBody>
          <a:bodyPr/>
          <a:lstStyle/>
          <a:p>
            <a:pPr defTabSz="967518" fontAlgn="base">
              <a:spcBef>
                <a:spcPct val="0"/>
              </a:spcBef>
              <a:spcAft>
                <a:spcPct val="0"/>
              </a:spcAft>
              <a:defRPr/>
            </a:pPr>
            <a:fld id="{6359A1D0-26F6-4C80-B664-04F6A74E7B08}" type="slidenum">
              <a:rPr lang="en-US">
                <a:solidFill>
                  <a:prstClr val="black"/>
                </a:solidFill>
                <a:latin typeface="Calibri" panose="020F0502020204030204" pitchFamily="34" charset="0"/>
                <a:cs typeface="Arial" panose="020B0604020202020204" pitchFamily="34" charset="0"/>
              </a:rPr>
              <a:pPr defTabSz="967518" fontAlgn="base">
                <a:spcBef>
                  <a:spcPct val="0"/>
                </a:spcBef>
                <a:spcAft>
                  <a:spcPct val="0"/>
                </a:spcAft>
                <a:defRPr/>
              </a:pPr>
              <a:t>65</a:t>
            </a:fld>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4293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en-US" i="1" dirty="0"/>
              <a:t>The purpose of the slide is to conclude the training on human trafficking.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9029706-0B23-400A-BBC0-E4A9F1AE328B}" type="slidenum">
              <a:rPr lang="en-US" altLang="en-US">
                <a:solidFill>
                  <a:prstClr val="black"/>
                </a:solidFill>
                <a:latin typeface="Calibri" panose="020F0502020204030204" pitchFamily="34" charset="0"/>
                <a:ea typeface="MS PGothic" panose="020B0600070205080204" pitchFamily="34" charset="-128"/>
              </a:rPr>
              <a:pPr defTabSz="931774" fontAlgn="base">
                <a:spcBef>
                  <a:spcPct val="0"/>
                </a:spcBef>
                <a:spcAft>
                  <a:spcPct val="0"/>
                </a:spcAft>
                <a:defRPr/>
              </a:pPr>
              <a:t>66</a:t>
            </a:fld>
            <a:endParaRPr lang="en-US" altLang="en-US">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53763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93F0-6607-C225-3524-64BFED8A0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FE876-6F70-FAE3-7504-E83C4B8143F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7B9C2B19-5E4E-EE83-C1A6-4C4851906308}"/>
              </a:ext>
            </a:extLst>
          </p:cNvPr>
          <p:cNvSpPr>
            <a:spLocks noGrp="1"/>
          </p:cNvSpPr>
          <p:nvPr>
            <p:ph type="body" idx="1"/>
          </p:nvPr>
        </p:nvSpPr>
        <p:spPr/>
        <p:txBody>
          <a:bodyPr/>
          <a:lstStyle/>
          <a:p>
            <a:r>
              <a:rPr lang="en-US" i="1" dirty="0"/>
              <a:t>The purpose of the slide is to </a:t>
            </a:r>
            <a:r>
              <a:rPr lang="en-US" i="1"/>
              <a:t>introduce the training.</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3D2F902E-2DF1-0782-1B47-C02928397734}"/>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7</a:t>
            </a:fld>
            <a:endParaRPr lang="en-US">
              <a:solidFill>
                <a:prstClr val="black"/>
              </a:solidFill>
              <a:latin typeface="Calibri"/>
            </a:endParaRPr>
          </a:p>
        </p:txBody>
      </p:sp>
    </p:spTree>
    <p:extLst>
      <p:ext uri="{BB962C8B-B14F-4D97-AF65-F5344CB8AC3E}">
        <p14:creationId xmlns:p14="http://schemas.microsoft.com/office/powerpoint/2010/main" val="20745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F240-86E1-19B1-A7EA-6EC5681DF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D71DF-E92F-CD04-657E-66960B6B18E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F3F1BEE-346B-0208-1D60-1B358E595426}"/>
              </a:ext>
            </a:extLst>
          </p:cNvPr>
          <p:cNvSpPr>
            <a:spLocks noGrp="1"/>
          </p:cNvSpPr>
          <p:nvPr>
            <p:ph type="body" idx="1"/>
          </p:nvPr>
        </p:nvSpPr>
        <p:spPr/>
        <p:txBody>
          <a:bodyPr/>
          <a:lstStyle/>
          <a:p>
            <a:r>
              <a:rPr lang="en-US" i="1" dirty="0"/>
              <a:t>The purpose of the slide is to welcome the learners and give them background information.</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0F1A3A34-467B-BF62-8163-3317D1C357B7}"/>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8</a:t>
            </a:fld>
            <a:endParaRPr lang="en-US">
              <a:solidFill>
                <a:prstClr val="black"/>
              </a:solidFill>
              <a:latin typeface="Calibri"/>
            </a:endParaRPr>
          </a:p>
        </p:txBody>
      </p:sp>
    </p:spTree>
    <p:extLst>
      <p:ext uri="{BB962C8B-B14F-4D97-AF65-F5344CB8AC3E}">
        <p14:creationId xmlns:p14="http://schemas.microsoft.com/office/powerpoint/2010/main" val="2505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A615-DD9D-DE8E-980A-2220001D9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AAD92-5502-E2F8-2A14-9432EB7651E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1396AADA-56EA-0EA4-08B8-335A5EFE2F88}"/>
              </a:ext>
            </a:extLst>
          </p:cNvPr>
          <p:cNvSpPr>
            <a:spLocks noGrp="1"/>
          </p:cNvSpPr>
          <p:nvPr>
            <p:ph type="body" idx="1"/>
          </p:nvPr>
        </p:nvSpPr>
        <p:spPr/>
        <p:txBody>
          <a:bodyPr/>
          <a:lstStyle/>
          <a:p>
            <a:r>
              <a:rPr lang="en-US" i="1" dirty="0"/>
              <a:t>The purpose of the slide is to give the learners specific human trafficking information about Florida.</a:t>
            </a:r>
            <a:endParaRPr lang="en-US" i="1" dirty="0">
              <a:ea typeface="Calibri"/>
              <a:cs typeface="Calibri"/>
            </a:endParaRPr>
          </a:p>
          <a:p>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CD05E3BA-7444-0725-B22F-6D5076E16143}"/>
              </a:ext>
            </a:extLst>
          </p:cNvPr>
          <p:cNvSpPr>
            <a:spLocks noGrp="1"/>
          </p:cNvSpPr>
          <p:nvPr>
            <p:ph type="sldNum" sz="quarter" idx="10"/>
          </p:nvPr>
        </p:nvSpPr>
        <p:spPr/>
        <p:txBody>
          <a:bodyPr/>
          <a:lstStyle/>
          <a:p>
            <a:pPr defTabSz="931774">
              <a:defRPr/>
            </a:pPr>
            <a:fld id="{25D2FDE6-D0FE-4E81-BE47-EE7F60F9AF7D}"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522408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hyperlink" Target="https://www.facebook.com/EducationFL" TargetMode="External"/><Relationship Id="rId9"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EducationFL" TargetMode="External"/><Relationship Id="rId1" Type="http://schemas.openxmlformats.org/officeDocument/2006/relationships/slideMaster" Target="../slideMasters/slideMaster3.xml"/><Relationship Id="rId6" Type="http://schemas.openxmlformats.org/officeDocument/2006/relationships/hyperlink" Target="https://www.youtube.com/user/EducationFL"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www.facebook.com/EducationFL" TargetMode="External"/><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www.facebook.com/EducationFL" TargetMode="Externa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2"/>
            <a:ext cx="7886700" cy="4354753"/>
          </a:xfrm>
        </p:spPr>
        <p:txBody>
          <a:bodyPr/>
          <a:lstStyle>
            <a:lvl2pPr>
              <a:buClr>
                <a:srgbClr val="376092"/>
              </a:buClr>
              <a:defRPr/>
            </a:lvl2pPr>
            <a:lvl3pPr>
              <a:buClr>
                <a:srgbClr val="CD9D2C"/>
              </a:buClr>
              <a:defRPr/>
            </a:lvl3pPr>
          </a:lstStyle>
          <a:p>
            <a:pPr lvl="0"/>
            <a:r>
              <a:rPr lang="en-US"/>
              <a:t>Click to edit Master text styles</a:t>
            </a:r>
          </a:p>
          <a:p>
            <a:pPr lvl="1"/>
            <a:r>
              <a:rPr lang="en-US"/>
              <a:t>Second level</a:t>
            </a:r>
          </a:p>
          <a:p>
            <a:pPr lvl="2"/>
            <a:r>
              <a:rPr lang="en-US"/>
              <a:t>Third level</a:t>
            </a:r>
          </a:p>
        </p:txBody>
      </p:sp>
      <p:cxnSp>
        <p:nvCxnSpPr>
          <p:cNvPr id="4" name="Straight Connector 3"/>
          <p:cNvCxnSpPr/>
          <p:nvPr userDrawn="1"/>
        </p:nvCxnSpPr>
        <p:spPr>
          <a:xfrm flipH="1">
            <a:off x="0" y="6659563"/>
            <a:ext cx="91440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4297366" y="6524625"/>
            <a:ext cx="5492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pic>
        <p:nvPicPr>
          <p:cNvPr id="6"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4541"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userDrawn="1"/>
        </p:nvSpPr>
        <p:spPr>
          <a:xfrm>
            <a:off x="4240866" y="6410325"/>
            <a:ext cx="662268"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fld id="{C2D40D6B-BF29-4A23-AC0E-5D7AABD6B50A}" type="slidenum">
              <a:rPr lang="en-US" altLang="en-US" sz="1400" smtClean="0">
                <a:solidFill>
                  <a:srgbClr val="262A63"/>
                </a:solidFill>
              </a:rPr>
              <a:pPr marL="0" indent="0" algn="ctr" fontAlgn="auto">
                <a:spcAft>
                  <a:spcPts val="0"/>
                </a:spcAft>
                <a:buFont typeface="Arial" panose="020B0604020202020204" pitchFamily="34" charset="0"/>
                <a:buNone/>
                <a:defRPr/>
              </a:pPr>
              <a:t>‹#›</a:t>
            </a:fld>
            <a:endParaRPr lang="en-US" sz="1200" b="1">
              <a:solidFill>
                <a:srgbClr val="262A63"/>
              </a:solidFill>
              <a:latin typeface="Arial" panose="020B0604020202020204" pitchFamily="34" charset="0"/>
            </a:endParaRPr>
          </a:p>
        </p:txBody>
      </p:sp>
      <p:cxnSp>
        <p:nvCxnSpPr>
          <p:cNvPr id="8" name="Straight Connector 7"/>
          <p:cNvCxnSpPr/>
          <p:nvPr userDrawn="1"/>
        </p:nvCxnSpPr>
        <p:spPr>
          <a:xfrm flipH="1">
            <a:off x="0" y="442913"/>
            <a:ext cx="310896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7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descr="Background" title="Background"/>
          <p:cNvSpPr/>
          <p:nvPr userDrawn="1"/>
        </p:nvSpPr>
        <p:spPr>
          <a:xfrm>
            <a:off x="0" y="3"/>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descr="Background" title="Background"/>
          <p:cNvSpPr/>
          <p:nvPr userDrawn="1"/>
        </p:nvSpPr>
        <p:spPr>
          <a:xfrm>
            <a:off x="981080" y="2527314"/>
            <a:ext cx="7181851"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descr="Background" title="Background"/>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 title="FDOELogo"/>
          <p:cNvPicPr>
            <a:picLocks noChangeAspect="1"/>
          </p:cNvPicPr>
          <p:nvPr userDrawn="1"/>
        </p:nvPicPr>
        <p:blipFill>
          <a:blip r:embed="rId2"/>
          <a:srcRect/>
          <a:stretch>
            <a:fillRect/>
          </a:stretch>
        </p:blipFill>
        <p:spPr bwMode="auto">
          <a:xfrm>
            <a:off x="2149479" y="474666"/>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5" y="2734716"/>
            <a:ext cx="7013448" cy="1077016"/>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5" y="4227217"/>
            <a:ext cx="7013448" cy="1862438"/>
          </a:xfrm>
        </p:spPr>
        <p:txBody>
          <a:bodyPr/>
          <a:lstStyle>
            <a:lvl1pPr marL="0" indent="0">
              <a:buNone/>
              <a:defRPr sz="2400">
                <a:solidFill>
                  <a:schemeClr val="tx1"/>
                </a:solidFill>
              </a:defRPr>
            </a:lvl1pPr>
            <a:lvl2pPr marL="457162" indent="0">
              <a:buNone/>
              <a:defRPr sz="2000">
                <a:solidFill>
                  <a:schemeClr val="tx1">
                    <a:tint val="75000"/>
                  </a:schemeClr>
                </a:solidFill>
              </a:defRPr>
            </a:lvl2pPr>
            <a:lvl3pPr marL="914320" indent="0">
              <a:buNone/>
              <a:defRPr sz="1800">
                <a:solidFill>
                  <a:schemeClr val="tx1">
                    <a:tint val="75000"/>
                  </a:schemeClr>
                </a:solidFill>
              </a:defRPr>
            </a:lvl3pPr>
            <a:lvl4pPr marL="1371480" indent="0">
              <a:buNone/>
              <a:defRPr sz="1600">
                <a:solidFill>
                  <a:schemeClr val="tx1">
                    <a:tint val="75000"/>
                  </a:schemeClr>
                </a:solidFill>
              </a:defRPr>
            </a:lvl4pPr>
            <a:lvl5pPr marL="1828640" indent="0">
              <a:buNone/>
              <a:defRPr sz="1600">
                <a:solidFill>
                  <a:schemeClr val="tx1">
                    <a:tint val="75000"/>
                  </a:schemeClr>
                </a:solidFill>
              </a:defRPr>
            </a:lvl5pPr>
            <a:lvl6pPr marL="2285802" indent="0">
              <a:buNone/>
              <a:defRPr sz="1600">
                <a:solidFill>
                  <a:schemeClr val="tx1">
                    <a:tint val="75000"/>
                  </a:schemeClr>
                </a:solidFill>
              </a:defRPr>
            </a:lvl6pPr>
            <a:lvl7pPr marL="2742961" indent="0">
              <a:buNone/>
              <a:defRPr sz="1600">
                <a:solidFill>
                  <a:schemeClr val="tx1">
                    <a:tint val="75000"/>
                  </a:schemeClr>
                </a:solidFill>
              </a:defRPr>
            </a:lvl7pPr>
            <a:lvl8pPr marL="3200120" indent="0">
              <a:buNone/>
              <a:defRPr sz="1600">
                <a:solidFill>
                  <a:schemeClr val="tx1">
                    <a:tint val="75000"/>
                  </a:schemeClr>
                </a:solidFill>
              </a:defRPr>
            </a:lvl8pPr>
            <a:lvl9pPr marL="365727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98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descr="Background" title="Background"/>
          <p:cNvSpPr/>
          <p:nvPr userDrawn="1"/>
        </p:nvSpPr>
        <p:spPr>
          <a:xfrm>
            <a:off x="0" y="3"/>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descr="Background" title="Background"/>
          <p:cNvSpPr/>
          <p:nvPr userDrawn="1"/>
        </p:nvSpPr>
        <p:spPr>
          <a:xfrm>
            <a:off x="981080" y="2527314"/>
            <a:ext cx="7181851"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descr="Background" title="Background"/>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Logo" title="FDOELogo"/>
          <p:cNvPicPr>
            <a:picLocks noChangeAspect="1"/>
          </p:cNvPicPr>
          <p:nvPr userDrawn="1"/>
        </p:nvPicPr>
        <p:blipFill>
          <a:blip r:embed="rId2"/>
          <a:srcRect/>
          <a:stretch>
            <a:fillRect/>
          </a:stretch>
        </p:blipFill>
        <p:spPr bwMode="auto">
          <a:xfrm>
            <a:off x="2149479" y="468316"/>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5" y="2734716"/>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5" y="4227217"/>
            <a:ext cx="7013448" cy="1862438"/>
          </a:xfrm>
        </p:spPr>
        <p:txBody>
          <a:bodyPr/>
          <a:lstStyle>
            <a:lvl1pPr marL="0" indent="0">
              <a:buNone/>
              <a:defRPr sz="2400">
                <a:solidFill>
                  <a:schemeClr val="tx1"/>
                </a:solidFill>
              </a:defRPr>
            </a:lvl1pPr>
            <a:lvl2pPr marL="457162" indent="0">
              <a:buNone/>
              <a:defRPr sz="2000">
                <a:solidFill>
                  <a:schemeClr val="tx1">
                    <a:tint val="75000"/>
                  </a:schemeClr>
                </a:solidFill>
              </a:defRPr>
            </a:lvl2pPr>
            <a:lvl3pPr marL="914320" indent="0">
              <a:buNone/>
              <a:defRPr sz="1800">
                <a:solidFill>
                  <a:schemeClr val="tx1">
                    <a:tint val="75000"/>
                  </a:schemeClr>
                </a:solidFill>
              </a:defRPr>
            </a:lvl3pPr>
            <a:lvl4pPr marL="1371480" indent="0">
              <a:buNone/>
              <a:defRPr sz="1600">
                <a:solidFill>
                  <a:schemeClr val="tx1">
                    <a:tint val="75000"/>
                  </a:schemeClr>
                </a:solidFill>
              </a:defRPr>
            </a:lvl4pPr>
            <a:lvl5pPr marL="1828640" indent="0">
              <a:buNone/>
              <a:defRPr sz="1600">
                <a:solidFill>
                  <a:schemeClr val="tx1">
                    <a:tint val="75000"/>
                  </a:schemeClr>
                </a:solidFill>
              </a:defRPr>
            </a:lvl5pPr>
            <a:lvl6pPr marL="2285802" indent="0">
              <a:buNone/>
              <a:defRPr sz="1600">
                <a:solidFill>
                  <a:schemeClr val="tx1">
                    <a:tint val="75000"/>
                  </a:schemeClr>
                </a:solidFill>
              </a:defRPr>
            </a:lvl6pPr>
            <a:lvl7pPr marL="2742961" indent="0">
              <a:buNone/>
              <a:defRPr sz="1600">
                <a:solidFill>
                  <a:schemeClr val="tx1">
                    <a:tint val="75000"/>
                  </a:schemeClr>
                </a:solidFill>
              </a:defRPr>
            </a:lvl7pPr>
            <a:lvl8pPr marL="3200120" indent="0">
              <a:buNone/>
              <a:defRPr sz="1600">
                <a:solidFill>
                  <a:schemeClr val="tx1">
                    <a:tint val="75000"/>
                  </a:schemeClr>
                </a:solidFill>
              </a:defRPr>
            </a:lvl8pPr>
            <a:lvl9pPr marL="365727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750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descr="Background" title="Background"/>
          <p:cNvSpPr/>
          <p:nvPr userDrawn="1"/>
        </p:nvSpPr>
        <p:spPr>
          <a:xfrm>
            <a:off x="0" y="3"/>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descr="Background" title="Background"/>
          <p:cNvSpPr/>
          <p:nvPr userDrawn="1"/>
        </p:nvSpPr>
        <p:spPr>
          <a:xfrm>
            <a:off x="981080" y="2527314"/>
            <a:ext cx="7181851"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descr="Background" title="Background"/>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 Logo" title="FDOE Logo"/>
          <p:cNvPicPr>
            <a:picLocks noChangeAspect="1"/>
          </p:cNvPicPr>
          <p:nvPr userDrawn="1"/>
        </p:nvPicPr>
        <p:blipFill>
          <a:blip r:embed="rId2"/>
          <a:srcRect/>
          <a:stretch>
            <a:fillRect/>
          </a:stretch>
        </p:blipFill>
        <p:spPr bwMode="auto">
          <a:xfrm>
            <a:off x="2149479" y="468316"/>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5" y="2734716"/>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5" y="4227217"/>
            <a:ext cx="7013448" cy="1862438"/>
          </a:xfrm>
        </p:spPr>
        <p:txBody>
          <a:bodyPr/>
          <a:lstStyle>
            <a:lvl1pPr marL="0" indent="0">
              <a:buNone/>
              <a:defRPr sz="2400">
                <a:solidFill>
                  <a:schemeClr val="tx1"/>
                </a:solidFill>
              </a:defRPr>
            </a:lvl1pPr>
            <a:lvl2pPr marL="457162" indent="0">
              <a:buNone/>
              <a:defRPr sz="2000">
                <a:solidFill>
                  <a:schemeClr val="tx1">
                    <a:tint val="75000"/>
                  </a:schemeClr>
                </a:solidFill>
              </a:defRPr>
            </a:lvl2pPr>
            <a:lvl3pPr marL="914320" indent="0">
              <a:buNone/>
              <a:defRPr sz="1800">
                <a:solidFill>
                  <a:schemeClr val="tx1">
                    <a:tint val="75000"/>
                  </a:schemeClr>
                </a:solidFill>
              </a:defRPr>
            </a:lvl3pPr>
            <a:lvl4pPr marL="1371480" indent="0">
              <a:buNone/>
              <a:defRPr sz="1600">
                <a:solidFill>
                  <a:schemeClr val="tx1">
                    <a:tint val="75000"/>
                  </a:schemeClr>
                </a:solidFill>
              </a:defRPr>
            </a:lvl4pPr>
            <a:lvl5pPr marL="1828640" indent="0">
              <a:buNone/>
              <a:defRPr sz="1600">
                <a:solidFill>
                  <a:schemeClr val="tx1">
                    <a:tint val="75000"/>
                  </a:schemeClr>
                </a:solidFill>
              </a:defRPr>
            </a:lvl5pPr>
            <a:lvl6pPr marL="2285802" indent="0">
              <a:buNone/>
              <a:defRPr sz="1600">
                <a:solidFill>
                  <a:schemeClr val="tx1">
                    <a:tint val="75000"/>
                  </a:schemeClr>
                </a:solidFill>
              </a:defRPr>
            </a:lvl6pPr>
            <a:lvl7pPr marL="2742961" indent="0">
              <a:buNone/>
              <a:defRPr sz="1600">
                <a:solidFill>
                  <a:schemeClr val="tx1">
                    <a:tint val="75000"/>
                  </a:schemeClr>
                </a:solidFill>
              </a:defRPr>
            </a:lvl7pPr>
            <a:lvl8pPr marL="3200120" indent="0">
              <a:buNone/>
              <a:defRPr sz="1600">
                <a:solidFill>
                  <a:schemeClr val="tx1">
                    <a:tint val="75000"/>
                  </a:schemeClr>
                </a:solidFill>
              </a:defRPr>
            </a:lvl8pPr>
            <a:lvl9pPr marL="365727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3415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descr="Background" title="Background"/>
          <p:cNvSpPr/>
          <p:nvPr userDrawn="1"/>
        </p:nvSpPr>
        <p:spPr>
          <a:xfrm>
            <a:off x="0" y="3"/>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descr="Background" title="Background"/>
          <p:cNvSpPr/>
          <p:nvPr userDrawn="1"/>
        </p:nvSpPr>
        <p:spPr>
          <a:xfrm>
            <a:off x="981080" y="2527314"/>
            <a:ext cx="7181851"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descr="Background" title="Background"/>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 Logo" title="FDOE Logo"/>
          <p:cNvPicPr>
            <a:picLocks noChangeAspect="1"/>
          </p:cNvPicPr>
          <p:nvPr userDrawn="1"/>
        </p:nvPicPr>
        <p:blipFill>
          <a:blip r:embed="rId2"/>
          <a:srcRect/>
          <a:stretch>
            <a:fillRect/>
          </a:stretch>
        </p:blipFill>
        <p:spPr bwMode="auto">
          <a:xfrm>
            <a:off x="2149479" y="474666"/>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5" y="2734716"/>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5" y="4227217"/>
            <a:ext cx="7013448" cy="1862438"/>
          </a:xfrm>
        </p:spPr>
        <p:txBody>
          <a:bodyPr/>
          <a:lstStyle>
            <a:lvl1pPr marL="0" indent="0">
              <a:buNone/>
              <a:defRPr sz="2400">
                <a:solidFill>
                  <a:schemeClr val="tx1"/>
                </a:solidFill>
              </a:defRPr>
            </a:lvl1pPr>
            <a:lvl2pPr marL="457162" indent="0">
              <a:buNone/>
              <a:defRPr sz="2000">
                <a:solidFill>
                  <a:schemeClr val="tx1">
                    <a:tint val="75000"/>
                  </a:schemeClr>
                </a:solidFill>
              </a:defRPr>
            </a:lvl2pPr>
            <a:lvl3pPr marL="914320" indent="0">
              <a:buNone/>
              <a:defRPr sz="1800">
                <a:solidFill>
                  <a:schemeClr val="tx1">
                    <a:tint val="75000"/>
                  </a:schemeClr>
                </a:solidFill>
              </a:defRPr>
            </a:lvl3pPr>
            <a:lvl4pPr marL="1371480" indent="0">
              <a:buNone/>
              <a:defRPr sz="1600">
                <a:solidFill>
                  <a:schemeClr val="tx1">
                    <a:tint val="75000"/>
                  </a:schemeClr>
                </a:solidFill>
              </a:defRPr>
            </a:lvl4pPr>
            <a:lvl5pPr marL="1828640" indent="0">
              <a:buNone/>
              <a:defRPr sz="1600">
                <a:solidFill>
                  <a:schemeClr val="tx1">
                    <a:tint val="75000"/>
                  </a:schemeClr>
                </a:solidFill>
              </a:defRPr>
            </a:lvl5pPr>
            <a:lvl6pPr marL="2285802" indent="0">
              <a:buNone/>
              <a:defRPr sz="1600">
                <a:solidFill>
                  <a:schemeClr val="tx1">
                    <a:tint val="75000"/>
                  </a:schemeClr>
                </a:solidFill>
              </a:defRPr>
            </a:lvl6pPr>
            <a:lvl7pPr marL="2742961" indent="0">
              <a:buNone/>
              <a:defRPr sz="1600">
                <a:solidFill>
                  <a:schemeClr val="tx1">
                    <a:tint val="75000"/>
                  </a:schemeClr>
                </a:solidFill>
              </a:defRPr>
            </a:lvl7pPr>
            <a:lvl8pPr marL="3200120" indent="0">
              <a:buNone/>
              <a:defRPr sz="1600">
                <a:solidFill>
                  <a:schemeClr val="tx1">
                    <a:tint val="75000"/>
                  </a:schemeClr>
                </a:solidFill>
              </a:defRPr>
            </a:lvl8pPr>
            <a:lvl9pPr marL="365727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917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descr="Background" title="Background"/>
          <p:cNvSpPr/>
          <p:nvPr userDrawn="1"/>
        </p:nvSpPr>
        <p:spPr>
          <a:xfrm>
            <a:off x="0" y="3"/>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descr="Background" title="Background"/>
          <p:cNvSpPr/>
          <p:nvPr userDrawn="1"/>
        </p:nvSpPr>
        <p:spPr>
          <a:xfrm>
            <a:off x="981080" y="2527314"/>
            <a:ext cx="7181851"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descr="Background" title="Background"/>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8" descr="FDOE Logo" title="FDOE Logo"/>
          <p:cNvPicPr>
            <a:picLocks noChangeAspect="1"/>
          </p:cNvPicPr>
          <p:nvPr userDrawn="1"/>
        </p:nvPicPr>
        <p:blipFill>
          <a:blip r:embed="rId2"/>
          <a:srcRect/>
          <a:stretch>
            <a:fillRect/>
          </a:stretch>
        </p:blipFill>
        <p:spPr bwMode="auto">
          <a:xfrm>
            <a:off x="2149479" y="468316"/>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5" y="2734716"/>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5" y="4227217"/>
            <a:ext cx="7013448" cy="1862438"/>
          </a:xfrm>
        </p:spPr>
        <p:txBody>
          <a:bodyPr/>
          <a:lstStyle>
            <a:lvl1pPr marL="0" indent="0">
              <a:buNone/>
              <a:defRPr sz="2400">
                <a:solidFill>
                  <a:schemeClr val="tx1"/>
                </a:solidFill>
              </a:defRPr>
            </a:lvl1pPr>
            <a:lvl2pPr marL="457162" indent="0">
              <a:buNone/>
              <a:defRPr sz="2000">
                <a:solidFill>
                  <a:schemeClr val="tx1">
                    <a:tint val="75000"/>
                  </a:schemeClr>
                </a:solidFill>
              </a:defRPr>
            </a:lvl2pPr>
            <a:lvl3pPr marL="914320" indent="0">
              <a:buNone/>
              <a:defRPr sz="1800">
                <a:solidFill>
                  <a:schemeClr val="tx1">
                    <a:tint val="75000"/>
                  </a:schemeClr>
                </a:solidFill>
              </a:defRPr>
            </a:lvl3pPr>
            <a:lvl4pPr marL="1371480" indent="0">
              <a:buNone/>
              <a:defRPr sz="1600">
                <a:solidFill>
                  <a:schemeClr val="tx1">
                    <a:tint val="75000"/>
                  </a:schemeClr>
                </a:solidFill>
              </a:defRPr>
            </a:lvl4pPr>
            <a:lvl5pPr marL="1828640" indent="0">
              <a:buNone/>
              <a:defRPr sz="1600">
                <a:solidFill>
                  <a:schemeClr val="tx1">
                    <a:tint val="75000"/>
                  </a:schemeClr>
                </a:solidFill>
              </a:defRPr>
            </a:lvl5pPr>
            <a:lvl6pPr marL="2285802" indent="0">
              <a:buNone/>
              <a:defRPr sz="1600">
                <a:solidFill>
                  <a:schemeClr val="tx1">
                    <a:tint val="75000"/>
                  </a:schemeClr>
                </a:solidFill>
              </a:defRPr>
            </a:lvl6pPr>
            <a:lvl7pPr marL="2742961" indent="0">
              <a:buNone/>
              <a:defRPr sz="1600">
                <a:solidFill>
                  <a:schemeClr val="tx1">
                    <a:tint val="75000"/>
                  </a:schemeClr>
                </a:solidFill>
              </a:defRPr>
            </a:lvl7pPr>
            <a:lvl8pPr marL="3200120" indent="0">
              <a:buNone/>
              <a:defRPr sz="1600">
                <a:solidFill>
                  <a:schemeClr val="tx1">
                    <a:tint val="75000"/>
                  </a:schemeClr>
                </a:solidFill>
              </a:defRPr>
            </a:lvl8pPr>
            <a:lvl9pPr marL="365727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696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descr="Column Content Header" title="Column Content Header"/>
          <p:cNvSpPr>
            <a:spLocks noGrp="1"/>
          </p:cNvSpPr>
          <p:nvPr>
            <p:ph type="body" idx="1"/>
          </p:nvPr>
        </p:nvSpPr>
        <p:spPr>
          <a:xfrm>
            <a:off x="629845" y="1144684"/>
            <a:ext cx="3868340" cy="647700"/>
          </a:xfrm>
          <a:solidFill>
            <a:srgbClr val="00A88D"/>
          </a:solidFill>
        </p:spPr>
        <p:txBody>
          <a:bodyPr anchor="b"/>
          <a:lstStyle>
            <a:lvl1pPr marL="0" indent="0">
              <a:buNone/>
              <a:defRPr sz="2400" b="1">
                <a:solidFill>
                  <a:schemeClr val="bg1"/>
                </a:solidFill>
              </a:defRPr>
            </a:lvl1pPr>
            <a:lvl2pPr marL="457162" indent="0">
              <a:buNone/>
              <a:defRPr sz="2000" b="1"/>
            </a:lvl2pPr>
            <a:lvl3pPr marL="914320" indent="0">
              <a:buNone/>
              <a:defRPr sz="1800" b="1"/>
            </a:lvl3pPr>
            <a:lvl4pPr marL="1371480" indent="0">
              <a:buNone/>
              <a:defRPr sz="1600" b="1"/>
            </a:lvl4pPr>
            <a:lvl5pPr marL="1828640" indent="0">
              <a:buNone/>
              <a:defRPr sz="1600" b="1"/>
            </a:lvl5pPr>
            <a:lvl6pPr marL="2285802" indent="0">
              <a:buNone/>
              <a:defRPr sz="1600" b="1"/>
            </a:lvl6pPr>
            <a:lvl7pPr marL="2742961" indent="0">
              <a:buNone/>
              <a:defRPr sz="1600" b="1"/>
            </a:lvl7pPr>
            <a:lvl8pPr marL="3200120" indent="0">
              <a:buNone/>
              <a:defRPr sz="1600" b="1"/>
            </a:lvl8pPr>
            <a:lvl9pPr marL="365727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5" y="1792390"/>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descr="Column Content Header" title="Column Content Header"/>
          <p:cNvSpPr>
            <a:spLocks noGrp="1"/>
          </p:cNvSpPr>
          <p:nvPr>
            <p:ph type="body" sz="quarter" idx="3"/>
          </p:nvPr>
        </p:nvSpPr>
        <p:spPr>
          <a:xfrm>
            <a:off x="4629155" y="1144699"/>
            <a:ext cx="3887391" cy="647699"/>
          </a:xfrm>
          <a:solidFill>
            <a:srgbClr val="9CB63C"/>
          </a:solidFill>
        </p:spPr>
        <p:txBody>
          <a:bodyPr anchor="b"/>
          <a:lstStyle>
            <a:lvl1pPr marL="0" indent="0">
              <a:buNone/>
              <a:defRPr sz="2400" b="1">
                <a:solidFill>
                  <a:schemeClr val="bg1"/>
                </a:solidFill>
              </a:defRPr>
            </a:lvl1pPr>
            <a:lvl2pPr marL="457162" indent="0">
              <a:buNone/>
              <a:defRPr sz="2000" b="1"/>
            </a:lvl2pPr>
            <a:lvl3pPr marL="914320" indent="0">
              <a:buNone/>
              <a:defRPr sz="1800" b="1"/>
            </a:lvl3pPr>
            <a:lvl4pPr marL="1371480" indent="0">
              <a:buNone/>
              <a:defRPr sz="1600" b="1"/>
            </a:lvl4pPr>
            <a:lvl5pPr marL="1828640" indent="0">
              <a:buNone/>
              <a:defRPr sz="1600" b="1"/>
            </a:lvl5pPr>
            <a:lvl6pPr marL="2285802" indent="0">
              <a:buNone/>
              <a:defRPr sz="1600" b="1"/>
            </a:lvl6pPr>
            <a:lvl7pPr marL="2742961" indent="0">
              <a:buNone/>
              <a:defRPr sz="1600" b="1"/>
            </a:lvl7pPr>
            <a:lvl8pPr marL="3200120" indent="0">
              <a:buNone/>
              <a:defRPr sz="1600" b="1"/>
            </a:lvl8pPr>
            <a:lvl9pPr marL="36572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5"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63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21622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735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1" y="635636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7A6EB35-DFC6-4C0C-A9F9-F298CD3D526B}" type="datetimeFigureOut">
              <a:rPr lang="en-US"/>
              <a:pPr>
                <a:defRPr/>
              </a:pPr>
              <a:t>1/22/2026</a:t>
            </a:fld>
            <a:endParaRPr lang="en-US"/>
          </a:p>
        </p:txBody>
      </p:sp>
      <p:sp>
        <p:nvSpPr>
          <p:cNvPr id="4" name="Footer Placeholder 2"/>
          <p:cNvSpPr>
            <a:spLocks noGrp="1"/>
          </p:cNvSpPr>
          <p:nvPr>
            <p:ph type="ftr" sz="quarter" idx="11"/>
          </p:nvPr>
        </p:nvSpPr>
        <p:spPr>
          <a:xfrm>
            <a:off x="3028953" y="635636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1" y="635636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65B5FFD-0586-4494-9C3B-43D60C1B112E}" type="slidenum">
              <a:rPr lang="en-US" altLang="en-US"/>
              <a:pPr>
                <a:defRPr/>
              </a:pPr>
              <a:t>‹#›</a:t>
            </a:fld>
            <a:endParaRPr lang="en-US" altLang="en-US"/>
          </a:p>
        </p:txBody>
      </p:sp>
    </p:spTree>
    <p:extLst>
      <p:ext uri="{BB962C8B-B14F-4D97-AF65-F5344CB8AC3E}">
        <p14:creationId xmlns:p14="http://schemas.microsoft.com/office/powerpoint/2010/main" val="138912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1" y="635636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B9B9968-34D6-42AA-9AD5-B0929F924BFA}" type="datetimeFigureOut">
              <a:rPr lang="en-US"/>
              <a:pPr>
                <a:defRPr/>
              </a:pPr>
              <a:t>1/22/2026</a:t>
            </a:fld>
            <a:endParaRPr lang="en-US"/>
          </a:p>
        </p:txBody>
      </p:sp>
      <p:sp>
        <p:nvSpPr>
          <p:cNvPr id="4" name="Footer Placeholder 2"/>
          <p:cNvSpPr>
            <a:spLocks noGrp="1"/>
          </p:cNvSpPr>
          <p:nvPr>
            <p:ph type="ftr" sz="quarter" idx="11"/>
          </p:nvPr>
        </p:nvSpPr>
        <p:spPr>
          <a:xfrm>
            <a:off x="3028953" y="635636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1" y="635636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A4E4FB-816D-4A91-89B4-D37E774AE84C}" type="slidenum">
              <a:rPr lang="en-US" altLang="en-US"/>
              <a:pPr>
                <a:defRPr/>
              </a:pPr>
              <a:t>‹#›</a:t>
            </a:fld>
            <a:endParaRPr lang="en-US" altLang="en-US"/>
          </a:p>
        </p:txBody>
      </p:sp>
    </p:spTree>
    <p:extLst>
      <p:ext uri="{BB962C8B-B14F-4D97-AF65-F5344CB8AC3E}">
        <p14:creationId xmlns:p14="http://schemas.microsoft.com/office/powerpoint/2010/main" val="255621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1470535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1" y="635636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D40DD3C-ABCE-4E71-9F34-6622E2F5EBA5}" type="datetimeFigureOut">
              <a:rPr lang="en-US"/>
              <a:pPr>
                <a:defRPr/>
              </a:pPr>
              <a:t>1/22/2026</a:t>
            </a:fld>
            <a:endParaRPr lang="en-US"/>
          </a:p>
        </p:txBody>
      </p:sp>
      <p:sp>
        <p:nvSpPr>
          <p:cNvPr id="4" name="Footer Placeholder 2"/>
          <p:cNvSpPr>
            <a:spLocks noGrp="1"/>
          </p:cNvSpPr>
          <p:nvPr>
            <p:ph type="ftr" sz="quarter" idx="11"/>
          </p:nvPr>
        </p:nvSpPr>
        <p:spPr>
          <a:xfrm>
            <a:off x="3028953" y="635636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1" y="635636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583ECAC-42BC-43C2-AD8E-2EA271A2EBF9}" type="slidenum">
              <a:rPr lang="en-US" altLang="en-US"/>
              <a:pPr>
                <a:defRPr/>
              </a:pPr>
              <a:t>‹#›</a:t>
            </a:fld>
            <a:endParaRPr lang="en-US" altLang="en-US"/>
          </a:p>
        </p:txBody>
      </p:sp>
    </p:spTree>
    <p:extLst>
      <p:ext uri="{BB962C8B-B14F-4D97-AF65-F5344CB8AC3E}">
        <p14:creationId xmlns:p14="http://schemas.microsoft.com/office/powerpoint/2010/main" val="319493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1" y="635636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163D10A-B16C-4FB6-9BE7-A8C485057822}" type="datetimeFigureOut">
              <a:rPr lang="en-US"/>
              <a:pPr>
                <a:defRPr/>
              </a:pPr>
              <a:t>1/22/2026</a:t>
            </a:fld>
            <a:endParaRPr lang="en-US"/>
          </a:p>
        </p:txBody>
      </p:sp>
      <p:sp>
        <p:nvSpPr>
          <p:cNvPr id="4" name="Footer Placeholder 2"/>
          <p:cNvSpPr>
            <a:spLocks noGrp="1"/>
          </p:cNvSpPr>
          <p:nvPr>
            <p:ph type="ftr" sz="quarter" idx="11"/>
          </p:nvPr>
        </p:nvSpPr>
        <p:spPr>
          <a:xfrm>
            <a:off x="3028953" y="635636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1" y="635636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FC6256F-D0AE-4A15-9E4E-DFD6EFF3BE89}" type="slidenum">
              <a:rPr lang="en-US" altLang="en-US"/>
              <a:pPr>
                <a:defRPr/>
              </a:pPr>
              <a:t>‹#›</a:t>
            </a:fld>
            <a:endParaRPr lang="en-US" altLang="en-US"/>
          </a:p>
        </p:txBody>
      </p:sp>
    </p:spTree>
    <p:extLst>
      <p:ext uri="{BB962C8B-B14F-4D97-AF65-F5344CB8AC3E}">
        <p14:creationId xmlns:p14="http://schemas.microsoft.com/office/powerpoint/2010/main" val="1532998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Date Placeholder 1"/>
          <p:cNvSpPr>
            <a:spLocks noGrp="1"/>
          </p:cNvSpPr>
          <p:nvPr>
            <p:ph type="dt" sz="half" idx="10"/>
          </p:nvPr>
        </p:nvSpPr>
        <p:spPr>
          <a:xfrm>
            <a:off x="628651" y="635636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F5344F6-FA3D-4383-A68A-16B8150B1EBF}" type="datetimeFigureOut">
              <a:rPr lang="en-US"/>
              <a:pPr>
                <a:defRPr/>
              </a:pPr>
              <a:t>1/22/2026</a:t>
            </a:fld>
            <a:endParaRPr lang="en-US"/>
          </a:p>
        </p:txBody>
      </p:sp>
      <p:sp>
        <p:nvSpPr>
          <p:cNvPr id="4" name="Footer Placeholder 2"/>
          <p:cNvSpPr>
            <a:spLocks noGrp="1"/>
          </p:cNvSpPr>
          <p:nvPr>
            <p:ph type="ftr" sz="quarter" idx="11"/>
          </p:nvPr>
        </p:nvSpPr>
        <p:spPr>
          <a:xfrm>
            <a:off x="3028953" y="635636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1" y="635636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2441C3A-078B-4EC8-A79C-6DA2D03B1367}" type="slidenum">
              <a:rPr lang="en-US" altLang="en-US"/>
              <a:pPr>
                <a:defRPr/>
              </a:pPr>
              <a:t>‹#›</a:t>
            </a:fld>
            <a:endParaRPr lang="en-US" altLang="en-US"/>
          </a:p>
        </p:txBody>
      </p:sp>
    </p:spTree>
    <p:extLst>
      <p:ext uri="{BB962C8B-B14F-4D97-AF65-F5344CB8AC3E}">
        <p14:creationId xmlns:p14="http://schemas.microsoft.com/office/powerpoint/2010/main" val="376458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4"/>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1798646"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nvGrpSpPr>
          <p:cNvPr id="7" name="Group 18"/>
          <p:cNvGrpSpPr>
            <a:grpSpLocks/>
          </p:cNvGrpSpPr>
          <p:nvPr userDrawn="1"/>
        </p:nvGrpSpPr>
        <p:grpSpPr bwMode="auto">
          <a:xfrm>
            <a:off x="3717931" y="5872177"/>
            <a:ext cx="1708151" cy="395287"/>
            <a:chOff x="3718117" y="5713390"/>
            <a:chExt cx="1707767" cy="525628"/>
          </a:xfrm>
        </p:grpSpPr>
        <p:pic>
          <p:nvPicPr>
            <p:cNvPr id="8" name="Picture 19" descr="Twitter Logo" title="Twitter Logo">
              <a:hlinkClick r:id="rId2"/>
            </p:cNvPr>
            <p:cNvPicPr>
              <a:picLocks noChangeAspect="1"/>
            </p:cNvPicPr>
            <p:nvPr userDrawn="1"/>
          </p:nvPicPr>
          <p:blipFill>
            <a:blip r:embed="rId3"/>
            <a:srcRect/>
            <a:stretch>
              <a:fillRect/>
            </a:stretch>
          </p:blipFill>
          <p:spPr bwMode="auto">
            <a:xfrm>
              <a:off x="4157756" y="5713390"/>
              <a:ext cx="387263"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Facebook Logo" title="Facebook Logo">
              <a:hlinkClick r:id="rId4"/>
            </p:cNvPr>
            <p:cNvPicPr>
              <a:picLocks noChangeAspect="1"/>
            </p:cNvPicPr>
            <p:nvPr userDrawn="1"/>
          </p:nvPicPr>
          <p:blipFill>
            <a:blip r:embed="rId5"/>
            <a:srcRect/>
            <a:stretch>
              <a:fillRect/>
            </a:stretch>
          </p:blipFill>
          <p:spPr bwMode="auto">
            <a:xfrm>
              <a:off x="3718117" y="5713390"/>
              <a:ext cx="387263"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Youtube Logo" title="Youtube Logo">
              <a:hlinkClick r:id="rId6"/>
            </p:cNvPr>
            <p:cNvPicPr>
              <a:picLocks noChangeAspect="1"/>
            </p:cNvPicPr>
            <p:nvPr userDrawn="1"/>
          </p:nvPicPr>
          <p:blipFill>
            <a:blip r:embed="rId7"/>
            <a:srcRect/>
            <a:stretch>
              <a:fillRect/>
            </a:stretch>
          </p:blipFill>
          <p:spPr bwMode="auto">
            <a:xfrm>
              <a:off x="4618028" y="5732388"/>
              <a:ext cx="363455" cy="48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Pinterest Logo" title="Pinterest Logo">
              <a:hlinkClick r:id="rId8"/>
            </p:cNvPr>
            <p:cNvPicPr>
              <a:picLocks noChangeAspect="1"/>
            </p:cNvPicPr>
            <p:nvPr userDrawn="1"/>
          </p:nvPicPr>
          <p:blipFill>
            <a:blip r:embed="rId9"/>
            <a:srcRect/>
            <a:stretch>
              <a:fillRect/>
            </a:stretch>
          </p:blipFill>
          <p:spPr bwMode="auto">
            <a:xfrm>
              <a:off x="5054492" y="5721834"/>
              <a:ext cx="371392" cy="4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41" y="3429004"/>
            <a:ext cx="496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5400" b="1">
                <a:solidFill>
                  <a:schemeClr val="bg1"/>
                </a:solidFill>
              </a:rPr>
              <a:t>www.FLDOE.org</a:t>
            </a:r>
          </a:p>
        </p:txBody>
      </p:sp>
      <p:pic>
        <p:nvPicPr>
          <p:cNvPr id="13" name="Picture 24" descr="FDOE Logo" title="FDOE Logo"/>
          <p:cNvPicPr>
            <a:picLocks noChangeAspect="1"/>
          </p:cNvPicPr>
          <p:nvPr userDrawn="1"/>
        </p:nvPicPr>
        <p:blipFill>
          <a:blip r:embed="rId10"/>
          <a:srcRect l="4701" t="10345" r="67973" b="10629"/>
          <a:stretch>
            <a:fillRect/>
          </a:stretch>
        </p:blipFill>
        <p:spPr bwMode="auto">
          <a:xfrm>
            <a:off x="3294066" y="439741"/>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162" indent="0" algn="ctr">
              <a:buNone/>
              <a:defRPr sz="2000"/>
            </a:lvl2pPr>
            <a:lvl3pPr marL="914320" indent="0" algn="ctr">
              <a:buNone/>
              <a:defRPr sz="1800"/>
            </a:lvl3pPr>
            <a:lvl4pPr marL="1371480" indent="0" algn="ctr">
              <a:buNone/>
              <a:defRPr sz="1600"/>
            </a:lvl4pPr>
            <a:lvl5pPr marL="1828640" indent="0" algn="ctr">
              <a:buNone/>
              <a:defRPr sz="1600"/>
            </a:lvl5pPr>
            <a:lvl6pPr marL="2285802" indent="0" algn="ctr">
              <a:buNone/>
              <a:defRPr sz="1600"/>
            </a:lvl6pPr>
            <a:lvl7pPr marL="2742961" indent="0" algn="ctr">
              <a:buNone/>
              <a:defRPr sz="1600"/>
            </a:lvl7pPr>
            <a:lvl8pPr marL="3200120" indent="0" algn="ctr">
              <a:buNone/>
              <a:defRPr sz="1600"/>
            </a:lvl8pPr>
            <a:lvl9pPr marL="3657279" indent="0" algn="ctr">
              <a:buNone/>
              <a:defRPr sz="1600"/>
            </a:lvl9pPr>
          </a:lstStyle>
          <a:p>
            <a:r>
              <a:rPr lang="en-US"/>
              <a:t>Click to edit Master subtitle style</a:t>
            </a:r>
          </a:p>
        </p:txBody>
      </p:sp>
    </p:spTree>
    <p:extLst>
      <p:ext uri="{BB962C8B-B14F-4D97-AF65-F5344CB8AC3E}">
        <p14:creationId xmlns:p14="http://schemas.microsoft.com/office/powerpoint/2010/main" val="2642703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600" y="1927889"/>
            <a:ext cx="3441405" cy="639762"/>
          </a:xfrm>
          <a:solidFill>
            <a:schemeClr val="bg1">
              <a:lumMod val="95000"/>
            </a:schemeClr>
          </a:solidFill>
          <a:effectLst/>
        </p:spPr>
        <p:txBody>
          <a:bodyPr anchor="ctr">
            <a:noAutofit/>
          </a:bodyPr>
          <a:lstStyle>
            <a:lvl1pPr marL="0" indent="0" algn="ctr">
              <a:buNone/>
              <a:defRPr sz="1600" b="0">
                <a:solidFill>
                  <a:srgbClr val="14112E"/>
                </a:solidFill>
                <a:latin typeface="+mn-lt"/>
              </a:defRPr>
            </a:lvl1pPr>
            <a:lvl2pPr marL="457162" indent="0">
              <a:buNone/>
              <a:defRPr sz="2000" b="1"/>
            </a:lvl2pPr>
            <a:lvl3pPr marL="914320" indent="0">
              <a:buNone/>
              <a:defRPr sz="1800" b="1"/>
            </a:lvl3pPr>
            <a:lvl4pPr marL="1371480" indent="0">
              <a:buNone/>
              <a:defRPr sz="1600" b="1"/>
            </a:lvl4pPr>
            <a:lvl5pPr marL="1828640" indent="0">
              <a:buNone/>
              <a:defRPr sz="1600" b="1"/>
            </a:lvl5pPr>
            <a:lvl6pPr marL="2285802" indent="0">
              <a:buNone/>
              <a:defRPr sz="1600" b="1"/>
            </a:lvl6pPr>
            <a:lvl7pPr marL="2742961" indent="0">
              <a:buNone/>
              <a:defRPr sz="1600" b="1"/>
            </a:lvl7pPr>
            <a:lvl8pPr marL="3200120" indent="0">
              <a:buNone/>
              <a:defRPr sz="1600" b="1"/>
            </a:lvl8pPr>
            <a:lvl9pPr marL="3657279" indent="0">
              <a:buNone/>
              <a:defRPr sz="1600" b="1"/>
            </a:lvl9pPr>
          </a:lstStyle>
          <a:p>
            <a:pPr lvl="0"/>
            <a:r>
              <a:rPr lang="en-US"/>
              <a:t>Click to edit Master text styles</a:t>
            </a:r>
          </a:p>
        </p:txBody>
      </p:sp>
      <p:sp>
        <p:nvSpPr>
          <p:cNvPr id="4" name="Content Placeholder 3"/>
          <p:cNvSpPr>
            <a:spLocks noGrp="1"/>
          </p:cNvSpPr>
          <p:nvPr>
            <p:ph sz="half" idx="2"/>
          </p:nvPr>
        </p:nvSpPr>
        <p:spPr>
          <a:xfrm>
            <a:off x="368600" y="2613700"/>
            <a:ext cx="3441405" cy="3723039"/>
          </a:xfrm>
        </p:spPr>
        <p:txBody>
          <a:bodyPr>
            <a:normAutofit/>
          </a:bodyPr>
          <a:lstStyle>
            <a:lvl1pPr>
              <a:defRPr sz="1400">
                <a:latin typeface="+mn-lt"/>
              </a:defRPr>
            </a:lvl1pPr>
            <a:lvl2pPr marL="742885" indent="-285726">
              <a:buClr>
                <a:srgbClr val="14112E"/>
              </a:buClr>
              <a:buFont typeface="Wingdings" charset="2"/>
              <a:buChar char="§"/>
              <a:defRPr sz="1200">
                <a:latin typeface="+mn-lt"/>
              </a:defRPr>
            </a:lvl2pPr>
            <a:lvl3pPr>
              <a:buClr>
                <a:srgbClr val="14112E"/>
              </a:buClr>
              <a:defRPr sz="1100">
                <a:latin typeface="+mn-lt"/>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990759" y="1927889"/>
            <a:ext cx="3616843" cy="639762"/>
          </a:xfrm>
          <a:solidFill>
            <a:schemeClr val="bg1">
              <a:lumMod val="95000"/>
            </a:schemeClr>
          </a:solidFill>
          <a:effectLst/>
        </p:spPr>
        <p:txBody>
          <a:bodyPr anchor="ctr">
            <a:noAutofit/>
          </a:bodyPr>
          <a:lstStyle>
            <a:lvl1pPr marL="0" indent="0" algn="ctr">
              <a:buNone/>
              <a:defRPr sz="1600" b="0">
                <a:ln>
                  <a:noFill/>
                </a:ln>
                <a:solidFill>
                  <a:srgbClr val="14112E"/>
                </a:solidFill>
                <a:latin typeface="+mn-lt"/>
              </a:defRPr>
            </a:lvl1pPr>
            <a:lvl2pPr marL="457162" indent="0">
              <a:buNone/>
              <a:defRPr sz="2000" b="1"/>
            </a:lvl2pPr>
            <a:lvl3pPr marL="914320" indent="0">
              <a:buNone/>
              <a:defRPr sz="1800" b="1"/>
            </a:lvl3pPr>
            <a:lvl4pPr marL="1371480" indent="0">
              <a:buNone/>
              <a:defRPr sz="1600" b="1"/>
            </a:lvl4pPr>
            <a:lvl5pPr marL="1828640" indent="0">
              <a:buNone/>
              <a:defRPr sz="1600" b="1"/>
            </a:lvl5pPr>
            <a:lvl6pPr marL="2285802" indent="0">
              <a:buNone/>
              <a:defRPr sz="1600" b="1"/>
            </a:lvl6pPr>
            <a:lvl7pPr marL="2742961" indent="0">
              <a:buNone/>
              <a:defRPr sz="1600" b="1"/>
            </a:lvl7pPr>
            <a:lvl8pPr marL="3200120" indent="0">
              <a:buNone/>
              <a:defRPr sz="1600" b="1"/>
            </a:lvl8pPr>
            <a:lvl9pPr marL="36572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90759" y="2613689"/>
            <a:ext cx="3616843" cy="3733800"/>
          </a:xfrm>
        </p:spPr>
        <p:txBody>
          <a:bodyPr>
            <a:normAutofit/>
          </a:bodyPr>
          <a:lstStyle>
            <a:lvl1pPr>
              <a:defRPr sz="1400">
                <a:latin typeface="+mn-lt"/>
              </a:defRPr>
            </a:lvl1pPr>
            <a:lvl2pPr>
              <a:buClr>
                <a:srgbClr val="14112E"/>
              </a:buClr>
              <a:defRPr sz="1200">
                <a:latin typeface="+mn-lt"/>
              </a:defRPr>
            </a:lvl2pPr>
            <a:lvl3pPr>
              <a:buClr>
                <a:srgbClr val="14112E"/>
              </a:buClr>
              <a:defRPr sz="1100">
                <a:latin typeface="+mn-lt"/>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6" name="Title 15"/>
          <p:cNvSpPr>
            <a:spLocks noGrp="1"/>
          </p:cNvSpPr>
          <p:nvPr>
            <p:ph type="title"/>
          </p:nvPr>
        </p:nvSpPr>
        <p:spPr>
          <a:xfrm>
            <a:off x="381001" y="708689"/>
            <a:ext cx="7239000" cy="1143000"/>
          </a:xfrm>
        </p:spPr>
        <p:txBody>
          <a:bodyPr/>
          <a:lstStyle>
            <a:lvl1pPr>
              <a:defRPr b="0">
                <a:solidFill>
                  <a:srgbClr val="262A63"/>
                </a:solidFill>
                <a:latin typeface="+mn-lt"/>
              </a:defRPr>
            </a:lvl1pPr>
          </a:lstStyle>
          <a:p>
            <a:r>
              <a:rPr lang="en-US"/>
              <a:t>Click to edit Master title style</a:t>
            </a:r>
          </a:p>
        </p:txBody>
      </p:sp>
      <p:sp>
        <p:nvSpPr>
          <p:cNvPr id="8" name="Slide Number Placeholder 1"/>
          <p:cNvSpPr>
            <a:spLocks noGrp="1"/>
          </p:cNvSpPr>
          <p:nvPr>
            <p:ph type="sldNum" sz="quarter" idx="10"/>
          </p:nvPr>
        </p:nvSpPr>
        <p:spPr/>
        <p:txBody>
          <a:bodyPr/>
          <a:lstStyle>
            <a:lvl1pPr>
              <a:defRPr/>
            </a:lvl1pPr>
          </a:lstStyle>
          <a:p>
            <a:fld id="{400D924D-A3EE-48B9-AFC1-0E48199CFA85}" type="slidenum">
              <a:rPr lang="en-US" altLang="en-US"/>
              <a:pPr/>
              <a:t>‹#›</a:t>
            </a:fld>
            <a:endParaRPr lang="en-US" altLang="en-US"/>
          </a:p>
        </p:txBody>
      </p:sp>
    </p:spTree>
    <p:extLst>
      <p:ext uri="{BB962C8B-B14F-4D97-AF65-F5344CB8AC3E}">
        <p14:creationId xmlns:p14="http://schemas.microsoft.com/office/powerpoint/2010/main" val="4265746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Parallelogram 3"/>
          <p:cNvSpPr/>
          <p:nvPr userDrawn="1"/>
        </p:nvSpPr>
        <p:spPr>
          <a:xfrm flipV="1">
            <a:off x="457200" y="2362200"/>
            <a:ext cx="6858000" cy="1524000"/>
          </a:xfrm>
          <a:prstGeom prst="parallelogram">
            <a:avLst/>
          </a:prstGeom>
          <a:solidFill>
            <a:srgbClr val="262A63"/>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a:solidFill>
                <a:srgbClr val="FFFFFF"/>
              </a:solidFill>
            </a:endParaRPr>
          </a:p>
        </p:txBody>
      </p:sp>
      <p:sp>
        <p:nvSpPr>
          <p:cNvPr id="25" name="Title 24"/>
          <p:cNvSpPr>
            <a:spLocks noGrp="1"/>
          </p:cNvSpPr>
          <p:nvPr>
            <p:ph type="title"/>
          </p:nvPr>
        </p:nvSpPr>
        <p:spPr>
          <a:xfrm>
            <a:off x="685800" y="2705100"/>
            <a:ext cx="6400800" cy="838200"/>
          </a:xfrm>
          <a:ln>
            <a:noFill/>
          </a:ln>
        </p:spPr>
        <p:txBody>
          <a:bodyPr>
            <a:normAutofit/>
          </a:bodyPr>
          <a:lstStyle>
            <a:lvl1pPr algn="ctr">
              <a:defRPr sz="3200" b="0">
                <a:solidFill>
                  <a:schemeClr val="bg1"/>
                </a:solidFill>
                <a:latin typeface="+mn-lt"/>
              </a:defRPr>
            </a:lvl1pPr>
          </a:lstStyle>
          <a:p>
            <a:r>
              <a:rPr lang="en-US"/>
              <a:t>Click to edit Master title style</a:t>
            </a:r>
          </a:p>
        </p:txBody>
      </p:sp>
      <p:sp>
        <p:nvSpPr>
          <p:cNvPr id="5" name="Slide Number Placeholder 1"/>
          <p:cNvSpPr>
            <a:spLocks noGrp="1"/>
          </p:cNvSpPr>
          <p:nvPr>
            <p:ph type="sldNum" sz="quarter" idx="11"/>
          </p:nvPr>
        </p:nvSpPr>
        <p:spPr/>
        <p:txBody>
          <a:bodyPr/>
          <a:lstStyle>
            <a:lvl1pPr>
              <a:defRPr/>
            </a:lvl1pPr>
          </a:lstStyle>
          <a:p>
            <a:fld id="{067130BA-0B9D-4D04-B589-52B20FEDE70A}" type="slidenum">
              <a:rPr lang="en-US" altLang="en-US"/>
              <a:pPr/>
              <a:t>‹#›</a:t>
            </a:fld>
            <a:endParaRPr lang="en-US" altLang="en-US"/>
          </a:p>
        </p:txBody>
      </p:sp>
    </p:spTree>
    <p:extLst>
      <p:ext uri="{BB962C8B-B14F-4D97-AF65-F5344CB8AC3E}">
        <p14:creationId xmlns:p14="http://schemas.microsoft.com/office/powerpoint/2010/main" val="3574084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p:cNvSpPr/>
          <p:nvPr userDrawn="1"/>
        </p:nvSpPr>
        <p:spPr>
          <a:xfrm>
            <a:off x="5" y="685800"/>
            <a:ext cx="9180513"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800">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1B89D27D-758E-4A22-A7ED-5D027C1FA3BC}" type="slidenum">
              <a:rPr lang="en-US" altLang="en-US"/>
              <a:pPr/>
              <a:t>‹#›</a:t>
            </a:fld>
            <a:endParaRPr lang="en-US" altLang="en-US"/>
          </a:p>
        </p:txBody>
      </p:sp>
      <p:sp>
        <p:nvSpPr>
          <p:cNvPr id="4" name="Rectangle 3"/>
          <p:cNvSpPr/>
          <p:nvPr userDrawn="1"/>
        </p:nvSpPr>
        <p:spPr>
          <a:xfrm>
            <a:off x="7772405" y="0"/>
            <a:ext cx="1408113"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00563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7" y="987440"/>
            <a:ext cx="4629151" cy="4873625"/>
          </a:xfrm>
        </p:spPr>
        <p:txBody>
          <a:bodyPr/>
          <a:lstStyle>
            <a:lvl1pPr marL="0" indent="0">
              <a:buNone/>
              <a:defRPr sz="2400"/>
            </a:lvl1pPr>
            <a:lvl2pPr marL="342870" indent="0">
              <a:buNone/>
              <a:defRPr sz="2100"/>
            </a:lvl2pPr>
            <a:lvl3pPr marL="685742" indent="0">
              <a:buNone/>
              <a:defRPr sz="1800"/>
            </a:lvl3pPr>
            <a:lvl4pPr marL="1028610" indent="0">
              <a:buNone/>
              <a:defRPr sz="1500"/>
            </a:lvl4pPr>
            <a:lvl5pPr marL="1371480" indent="0">
              <a:buNone/>
              <a:defRPr sz="1500"/>
            </a:lvl5pPr>
            <a:lvl6pPr marL="1714350" indent="0">
              <a:buNone/>
              <a:defRPr sz="1500"/>
            </a:lvl6pPr>
            <a:lvl7pPr marL="2057222" indent="0">
              <a:buNone/>
              <a:defRPr sz="1500"/>
            </a:lvl7pPr>
            <a:lvl8pPr marL="2400091" indent="0">
              <a:buNone/>
              <a:defRPr sz="1500"/>
            </a:lvl8pPr>
            <a:lvl9pPr marL="2742961" indent="0">
              <a:buNone/>
              <a:defRPr sz="1500"/>
            </a:lvl9pPr>
          </a:lstStyle>
          <a:p>
            <a:r>
              <a:rPr lang="en-US"/>
              <a:t>Click icon to add picture</a:t>
            </a:r>
          </a:p>
        </p:txBody>
      </p:sp>
      <p:sp>
        <p:nvSpPr>
          <p:cNvPr id="4" name="Text Placeholder 3"/>
          <p:cNvSpPr>
            <a:spLocks noGrp="1"/>
          </p:cNvSpPr>
          <p:nvPr>
            <p:ph type="body" sz="half" idx="2"/>
          </p:nvPr>
        </p:nvSpPr>
        <p:spPr>
          <a:xfrm>
            <a:off x="629845" y="2057403"/>
            <a:ext cx="2949179" cy="3811588"/>
          </a:xfrm>
        </p:spPr>
        <p:txBody>
          <a:bodyPr/>
          <a:lstStyle>
            <a:lvl1pPr marL="0" indent="0">
              <a:buNone/>
              <a:defRPr sz="1200"/>
            </a:lvl1pPr>
            <a:lvl2pPr marL="342870" indent="0">
              <a:buNone/>
              <a:defRPr sz="1051"/>
            </a:lvl2pPr>
            <a:lvl3pPr marL="685742" indent="0">
              <a:buNone/>
              <a:defRPr sz="900"/>
            </a:lvl3pPr>
            <a:lvl4pPr marL="1028610" indent="0">
              <a:buNone/>
              <a:defRPr sz="751"/>
            </a:lvl4pPr>
            <a:lvl5pPr marL="1371480" indent="0">
              <a:buNone/>
              <a:defRPr sz="751"/>
            </a:lvl5pPr>
            <a:lvl6pPr marL="1714350" indent="0">
              <a:buNone/>
              <a:defRPr sz="751"/>
            </a:lvl6pPr>
            <a:lvl7pPr marL="2057222" indent="0">
              <a:buNone/>
              <a:defRPr sz="751"/>
            </a:lvl7pPr>
            <a:lvl8pPr marL="2400091" indent="0">
              <a:buNone/>
              <a:defRPr sz="751"/>
            </a:lvl8pPr>
            <a:lvl9pPr marL="274296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r>
              <a:rPr lang="en-US"/>
              <a:t>B.E.S.T. Standards for Mathematics Leadership | Session #</a:t>
            </a:r>
          </a:p>
        </p:txBody>
      </p:sp>
      <p:sp>
        <p:nvSpPr>
          <p:cNvPr id="7" name="Slide Number Placeholder 6"/>
          <p:cNvSpPr>
            <a:spLocks noGrp="1"/>
          </p:cNvSpPr>
          <p:nvPr>
            <p:ph type="sldNum" sz="quarter" idx="12"/>
          </p:nvPr>
        </p:nvSpPr>
        <p:spPr/>
        <p:txBody>
          <a:bodyPr/>
          <a:lstStyle/>
          <a:p>
            <a:fld id="{1AF2E501-2745-43AD-A6B1-448030F9D335}" type="slidenum">
              <a:rPr lang="en-US" smtClean="0"/>
              <a:t>‹#›</a:t>
            </a:fld>
            <a:endParaRPr lang="en-US"/>
          </a:p>
        </p:txBody>
      </p:sp>
    </p:spTree>
    <p:extLst>
      <p:ext uri="{BB962C8B-B14F-4D97-AF65-F5344CB8AC3E}">
        <p14:creationId xmlns:p14="http://schemas.microsoft.com/office/powerpoint/2010/main" val="572054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39739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39739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B.E.S.T. Standards for Mathematics Leadership | Session #</a:t>
            </a:r>
          </a:p>
        </p:txBody>
      </p:sp>
      <p:sp>
        <p:nvSpPr>
          <p:cNvPr id="7" name="Slide Number Placeholder 6"/>
          <p:cNvSpPr>
            <a:spLocks noGrp="1"/>
          </p:cNvSpPr>
          <p:nvPr>
            <p:ph type="sldNum" sz="quarter" idx="12"/>
          </p:nvPr>
        </p:nvSpPr>
        <p:spPr/>
        <p:txBody>
          <a:bodyPr/>
          <a:lstStyle/>
          <a:p>
            <a:fld id="{1AF2E501-2745-43AD-A6B1-448030F9D335}" type="slidenum">
              <a:rPr lang="en-US" smtClean="0"/>
              <a:t>‹#›</a:t>
            </a:fld>
            <a:endParaRPr lang="en-US"/>
          </a:p>
        </p:txBody>
      </p:sp>
    </p:spTree>
    <p:extLst>
      <p:ext uri="{BB962C8B-B14F-4D97-AF65-F5344CB8AC3E}">
        <p14:creationId xmlns:p14="http://schemas.microsoft.com/office/powerpoint/2010/main" val="2727286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2"/>
            <a:ext cx="7886700" cy="4354753"/>
          </a:xfrm>
        </p:spPr>
        <p:txBody>
          <a:bodyPr/>
          <a:lstStyle>
            <a:lvl2pPr>
              <a:buClr>
                <a:srgbClr val="376092"/>
              </a:buClr>
              <a:defRPr/>
            </a:lvl2pPr>
            <a:lvl3pPr>
              <a:buClr>
                <a:srgbClr val="CD9D2C"/>
              </a:buClr>
              <a:defRPr/>
            </a:lvl3pPr>
          </a:lstStyle>
          <a:p>
            <a:pPr lvl="0"/>
            <a:r>
              <a:rPr lang="en-US"/>
              <a:t>Click to edit Master text styles</a:t>
            </a:r>
          </a:p>
          <a:p>
            <a:pPr lvl="1"/>
            <a:r>
              <a:rPr lang="en-US"/>
              <a:t>Second level</a:t>
            </a:r>
          </a:p>
          <a:p>
            <a:pPr lvl="2"/>
            <a:r>
              <a:rPr lang="en-US"/>
              <a:t>Third level</a:t>
            </a:r>
          </a:p>
        </p:txBody>
      </p:sp>
      <p:cxnSp>
        <p:nvCxnSpPr>
          <p:cNvPr id="4" name="Straight Connector 3"/>
          <p:cNvCxnSpPr/>
          <p:nvPr userDrawn="1"/>
        </p:nvCxnSpPr>
        <p:spPr>
          <a:xfrm flipH="1">
            <a:off x="0" y="6659563"/>
            <a:ext cx="91440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4297367" y="6524625"/>
            <a:ext cx="5492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pic>
        <p:nvPicPr>
          <p:cNvPr id="6"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4542"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userDrawn="1"/>
        </p:nvSpPr>
        <p:spPr>
          <a:xfrm>
            <a:off x="4240866" y="6410325"/>
            <a:ext cx="662268"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fld id="{C2D40D6B-BF29-4A23-AC0E-5D7AABD6B50A}" type="slidenum">
              <a:rPr lang="en-US" altLang="en-US" sz="1050" smtClean="0">
                <a:solidFill>
                  <a:srgbClr val="262A63"/>
                </a:solidFill>
              </a:rPr>
              <a:pPr marL="0" indent="0" algn="ctr" fontAlgn="auto">
                <a:spcAft>
                  <a:spcPts val="0"/>
                </a:spcAft>
                <a:buFont typeface="Arial" panose="020B0604020202020204" pitchFamily="34" charset="0"/>
                <a:buNone/>
                <a:defRPr/>
              </a:pPr>
              <a:t>‹#›</a:t>
            </a:fld>
            <a:endParaRPr lang="en-US" sz="900" b="1">
              <a:solidFill>
                <a:srgbClr val="262A63"/>
              </a:solidFill>
              <a:latin typeface="Arial" panose="020B0604020202020204" pitchFamily="34" charset="0"/>
            </a:endParaRPr>
          </a:p>
        </p:txBody>
      </p:sp>
      <p:cxnSp>
        <p:nvCxnSpPr>
          <p:cNvPr id="8" name="Straight Connector 7"/>
          <p:cNvCxnSpPr/>
          <p:nvPr userDrawn="1"/>
        </p:nvCxnSpPr>
        <p:spPr>
          <a:xfrm flipH="1">
            <a:off x="0" y="442913"/>
            <a:ext cx="310896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7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3873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401698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extLst>
      <p:ext uri="{BB962C8B-B14F-4D97-AF65-F5344CB8AC3E}">
        <p14:creationId xmlns:p14="http://schemas.microsoft.com/office/powerpoint/2010/main" val="3381593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3873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extLst>
      <p:ext uri="{BB962C8B-B14F-4D97-AF65-F5344CB8AC3E}">
        <p14:creationId xmlns:p14="http://schemas.microsoft.com/office/powerpoint/2010/main" val="3572681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extLst>
      <p:ext uri="{BB962C8B-B14F-4D97-AF65-F5344CB8AC3E}">
        <p14:creationId xmlns:p14="http://schemas.microsoft.com/office/powerpoint/2010/main" val="421888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p:cNvSpPr/>
          <p:nvPr userDrawn="1"/>
        </p:nvSpPr>
        <p:spPr>
          <a:xfrm>
            <a:off x="1798642"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7" name="Group 18"/>
          <p:cNvGrpSpPr>
            <a:grpSpLocks/>
          </p:cNvGrpSpPr>
          <p:nvPr userDrawn="1"/>
        </p:nvGrpSpPr>
        <p:grpSpPr bwMode="auto">
          <a:xfrm>
            <a:off x="3717927" y="5872171"/>
            <a:ext cx="1708150" cy="395287"/>
            <a:chOff x="3718117" y="5713390"/>
            <a:chExt cx="1707767" cy="525628"/>
          </a:xfrm>
        </p:grpSpPr>
        <p:pic>
          <p:nvPicPr>
            <p:cNvPr id="8" name="Picture 1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3"/>
            <a:ext cx="496252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4050" b="1">
                <a:solidFill>
                  <a:schemeClr val="bg1"/>
                </a:solidFill>
              </a:rPr>
              <a:t>www.FLDOE.org</a:t>
            </a:r>
          </a:p>
        </p:txBody>
      </p:sp>
      <p:pic>
        <p:nvPicPr>
          <p:cNvPr id="13" name="Picture 24" descr="FDOELogo.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382894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94427-199F-4D37-B154-3E320843D7BE}"/>
              </a:ext>
            </a:extLst>
          </p:cNvPr>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DBAB27"/>
              </a:solidFill>
            </a:endParaRPr>
          </a:p>
        </p:txBody>
      </p:sp>
      <p:sp>
        <p:nvSpPr>
          <p:cNvPr id="3" name="Content Placeholder 2"/>
          <p:cNvSpPr>
            <a:spLocks noGrp="1"/>
          </p:cNvSpPr>
          <p:nvPr>
            <p:ph idx="1"/>
          </p:nvPr>
        </p:nvSpPr>
        <p:spPr/>
        <p:txBody>
          <a:bodyPr/>
          <a:lstStyle>
            <a:lvl1pPr marL="257168" indent="-257168">
              <a:buClr>
                <a:srgbClr val="2F3369"/>
              </a:buClr>
              <a:buFont typeface="Wingdings" charset="2"/>
              <a:buChar char="§"/>
              <a:defRPr/>
            </a:lvl1pPr>
            <a:lvl2pPr>
              <a:buClr>
                <a:srgbClr val="262A63"/>
              </a:buClr>
              <a:defRPr/>
            </a:lvl2pPr>
            <a:lvl3pPr>
              <a:buClr>
                <a:srgbClr val="262A63"/>
              </a:buClr>
              <a:defRPr/>
            </a:lvl3pPr>
          </a:lstStyle>
          <a:p>
            <a:pPr lvl="0"/>
            <a:r>
              <a:rPr lang="en-US"/>
              <a:t>Click to edit Master text styles</a:t>
            </a:r>
          </a:p>
          <a:p>
            <a:pPr lvl="1"/>
            <a:r>
              <a:rPr lang="en-US"/>
              <a:t>Second level</a:t>
            </a:r>
          </a:p>
          <a:p>
            <a:pPr lvl="2"/>
            <a:r>
              <a:rPr lang="en-US"/>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6" name="Slide Number Placeholder 1">
            <a:extLst>
              <a:ext uri="{FF2B5EF4-FFF2-40B4-BE49-F238E27FC236}">
                <a16:creationId xmlns:a16="http://schemas.microsoft.com/office/drawing/2014/main" id="{14245287-8687-49AD-A05C-5FAA4C16DC9C}"/>
              </a:ext>
            </a:extLst>
          </p:cNvPr>
          <p:cNvSpPr>
            <a:spLocks noGrp="1"/>
          </p:cNvSpPr>
          <p:nvPr>
            <p:ph type="sldNum" sz="quarter" idx="10"/>
          </p:nvPr>
        </p:nvSpPr>
        <p:spPr/>
        <p:txBody>
          <a:bodyPr/>
          <a:lstStyle>
            <a:lvl1pPr>
              <a:defRPr/>
            </a:lvl1pPr>
          </a:lstStyle>
          <a:p>
            <a:pPr>
              <a:defRPr/>
            </a:pPr>
            <a:fld id="{C0FCD36C-184B-44AF-8229-226DC36C8A1C}" type="slidenum">
              <a:rPr lang="en-US" altLang="en-US"/>
              <a:pPr>
                <a:defRPr/>
              </a:pPr>
              <a:t>‹#›</a:t>
            </a:fld>
            <a:endParaRPr lang="en-US" altLang="en-US"/>
          </a:p>
        </p:txBody>
      </p:sp>
    </p:spTree>
    <p:extLst>
      <p:ext uri="{BB962C8B-B14F-4D97-AF65-F5344CB8AC3E}">
        <p14:creationId xmlns:p14="http://schemas.microsoft.com/office/powerpoint/2010/main" val="2170525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sp>
        <p:nvSpPr>
          <p:cNvPr id="5" name="Rectangle 4"/>
          <p:cNvSpPr/>
          <p:nvPr/>
        </p:nvSpPr>
        <p:spPr>
          <a:xfrm>
            <a:off x="981075" y="2527312"/>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sp>
        <p:nvSpPr>
          <p:cNvPr id="6" name="Rectangle 5"/>
          <p:cNvSpPr/>
          <p:nvPr/>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025"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350">
                <a:solidFill>
                  <a:schemeClr val="tx1"/>
                </a:solidFill>
              </a:defRPr>
            </a:lvl1pPr>
            <a:lvl2pPr marL="257168"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8" indent="0">
              <a:buNone/>
              <a:defRPr sz="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5162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12538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p:cNvSpPr/>
          <p:nvPr userDrawn="1"/>
        </p:nvSpPr>
        <p:spPr>
          <a:xfrm>
            <a:off x="1798641"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nvGrpSpPr>
          <p:cNvPr id="7" name="Group 18"/>
          <p:cNvGrpSpPr>
            <a:grpSpLocks/>
          </p:cNvGrpSpPr>
          <p:nvPr userDrawn="1"/>
        </p:nvGrpSpPr>
        <p:grpSpPr bwMode="auto">
          <a:xfrm>
            <a:off x="3717927" y="5872169"/>
            <a:ext cx="1708150" cy="395287"/>
            <a:chOff x="3718117" y="5713390"/>
            <a:chExt cx="1707767" cy="525628"/>
          </a:xfrm>
        </p:grpSpPr>
        <p:pic>
          <p:nvPicPr>
            <p:cNvPr id="8" name="Picture 1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2"/>
            <a:ext cx="496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5400" b="1">
                <a:solidFill>
                  <a:schemeClr val="bg1"/>
                </a:solidFill>
              </a:rPr>
              <a:t>www.FLDOE.org</a:t>
            </a:r>
          </a:p>
        </p:txBody>
      </p:sp>
      <p:pic>
        <p:nvPicPr>
          <p:cNvPr id="13" name="Picture 24" descr="FDOELogo.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52479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94427-199F-4D37-B154-3E320843D7BE}"/>
              </a:ext>
            </a:extLst>
          </p:cNvPr>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DBAB27"/>
              </a:solidFill>
            </a:endParaRPr>
          </a:p>
        </p:txBody>
      </p:sp>
      <p:sp>
        <p:nvSpPr>
          <p:cNvPr id="3" name="Content Placeholder 2"/>
          <p:cNvSpPr>
            <a:spLocks noGrp="1"/>
          </p:cNvSpPr>
          <p:nvPr>
            <p:ph idx="1"/>
          </p:nvPr>
        </p:nvSpPr>
        <p:spPr/>
        <p:txBody>
          <a:bodyPr/>
          <a:lstStyle>
            <a:lvl1pPr marL="342891" indent="-342891">
              <a:buClr>
                <a:srgbClr val="2F3369"/>
              </a:buClr>
              <a:buFont typeface="Wingdings" charset="2"/>
              <a:buChar char="§"/>
              <a:defRPr/>
            </a:lvl1pPr>
            <a:lvl2pPr>
              <a:buClr>
                <a:srgbClr val="262A63"/>
              </a:buClr>
              <a:defRPr/>
            </a:lvl2pPr>
            <a:lvl3pPr>
              <a:buClr>
                <a:srgbClr val="262A63"/>
              </a:buClr>
              <a:defRPr/>
            </a:lvl3pPr>
          </a:lstStyle>
          <a:p>
            <a:pPr lvl="0"/>
            <a:r>
              <a:rPr lang="en-US"/>
              <a:t>Click to edit Master text styles</a:t>
            </a:r>
          </a:p>
          <a:p>
            <a:pPr lvl="1"/>
            <a:r>
              <a:rPr lang="en-US"/>
              <a:t>Second level</a:t>
            </a:r>
          </a:p>
          <a:p>
            <a:pPr lvl="2"/>
            <a:r>
              <a:rPr lang="en-US"/>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6" name="Slide Number Placeholder 1">
            <a:extLst>
              <a:ext uri="{FF2B5EF4-FFF2-40B4-BE49-F238E27FC236}">
                <a16:creationId xmlns:a16="http://schemas.microsoft.com/office/drawing/2014/main" id="{14245287-8687-49AD-A05C-5FAA4C16DC9C}"/>
              </a:ext>
            </a:extLst>
          </p:cNvPr>
          <p:cNvSpPr>
            <a:spLocks noGrp="1"/>
          </p:cNvSpPr>
          <p:nvPr>
            <p:ph type="sldNum" sz="quarter" idx="10"/>
          </p:nvPr>
        </p:nvSpPr>
        <p:spPr/>
        <p:txBody>
          <a:bodyPr/>
          <a:lstStyle>
            <a:lvl1pPr>
              <a:defRPr/>
            </a:lvl1pPr>
          </a:lstStyle>
          <a:p>
            <a:pPr>
              <a:defRPr/>
            </a:pPr>
            <a:fld id="{C0FCD36C-184B-44AF-8229-226DC36C8A1C}" type="slidenum">
              <a:rPr lang="en-US" altLang="en-US"/>
              <a:pPr>
                <a:defRPr/>
              </a:pPr>
              <a:t>‹#›</a:t>
            </a:fld>
            <a:endParaRPr lang="en-US" altLang="en-US"/>
          </a:p>
        </p:txBody>
      </p:sp>
    </p:spTree>
    <p:extLst>
      <p:ext uri="{BB962C8B-B14F-4D97-AF65-F5344CB8AC3E}">
        <p14:creationId xmlns:p14="http://schemas.microsoft.com/office/powerpoint/2010/main" val="35585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800">
              <a:solidFill>
                <a:srgbClr val="FFFFFF"/>
              </a:solidFill>
            </a:endParaRPr>
          </a:p>
        </p:txBody>
      </p:sp>
      <p:sp>
        <p:nvSpPr>
          <p:cNvPr id="5" name="Rectangle 4"/>
          <p:cNvSpPr/>
          <p:nvPr/>
        </p:nvSpPr>
        <p:spPr>
          <a:xfrm>
            <a:off x="981075" y="252731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800">
              <a:solidFill>
                <a:srgbClr val="FFFFFF"/>
              </a:solidFill>
            </a:endParaRPr>
          </a:p>
        </p:txBody>
      </p:sp>
      <p:sp>
        <p:nvSpPr>
          <p:cNvPr id="6" name="Rectangle 5"/>
          <p:cNvSpPr/>
          <p:nvPr/>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800">
              <a:solidFill>
                <a:srgbClr val="FFFFFF"/>
              </a:solidFill>
            </a:endParaRPr>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7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204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ackground image of students graduating" title="Background image of students graduating"/>
          <p:cNvPicPr>
            <a:picLocks noChangeAspect="1"/>
          </p:cNvPicPr>
          <p:nvPr userDrawn="1"/>
        </p:nvPicPr>
        <p:blipFill>
          <a:blip r:embed="rId2"/>
          <a:srcRect/>
          <a:stretch>
            <a:fillRect/>
          </a:stretch>
        </p:blipFill>
        <p:spPr bwMode="auto">
          <a:xfrm>
            <a:off x="0" y="4771"/>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descr="Background" title="Background"/>
          <p:cNvSpPr/>
          <p:nvPr userDrawn="1"/>
        </p:nvSpPr>
        <p:spPr>
          <a:xfrm>
            <a:off x="0" y="3597279"/>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Rectangle 7" descr="Background" title="Background"/>
          <p:cNvSpPr/>
          <p:nvPr userDrawn="1"/>
        </p:nvSpPr>
        <p:spPr>
          <a:xfrm>
            <a:off x="482605" y="3100392"/>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9" name="Picture 18" descr="FDOELogo" title="FDOELogo"/>
          <p:cNvPicPr>
            <a:picLocks noChangeAspect="1"/>
          </p:cNvPicPr>
          <p:nvPr userDrawn="1"/>
        </p:nvPicPr>
        <p:blipFill>
          <a:blip r:embed="rId3"/>
          <a:srcRect/>
          <a:stretch>
            <a:fillRect/>
          </a:stretch>
        </p:blipFill>
        <p:spPr bwMode="auto">
          <a:xfrm>
            <a:off x="2757494"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9" y="3201343"/>
            <a:ext cx="8177784" cy="980294"/>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9" y="4385268"/>
            <a:ext cx="8177784" cy="406757"/>
          </a:xfrm>
        </p:spPr>
        <p:txBody>
          <a:bodyPr/>
          <a:lstStyle>
            <a:lvl1pPr marL="0" indent="0" algn="ctr">
              <a:buNone/>
              <a:defRPr sz="2400"/>
            </a:lvl1pPr>
            <a:lvl2pPr marL="457162" indent="0" algn="ctr">
              <a:buNone/>
              <a:defRPr sz="2000"/>
            </a:lvl2pPr>
            <a:lvl3pPr marL="914320" indent="0" algn="ctr">
              <a:buNone/>
              <a:defRPr sz="1800"/>
            </a:lvl3pPr>
            <a:lvl4pPr marL="1371480" indent="0" algn="ctr">
              <a:buNone/>
              <a:defRPr sz="1600"/>
            </a:lvl4pPr>
            <a:lvl5pPr marL="1828640" indent="0" algn="ctr">
              <a:buNone/>
              <a:defRPr sz="1600"/>
            </a:lvl5pPr>
            <a:lvl6pPr marL="2285802" indent="0" algn="ctr">
              <a:buNone/>
              <a:defRPr sz="1600"/>
            </a:lvl6pPr>
            <a:lvl7pPr marL="2742961" indent="0" algn="ctr">
              <a:buNone/>
              <a:defRPr sz="1600"/>
            </a:lvl7pPr>
            <a:lvl8pPr marL="3200120" indent="0" algn="ctr">
              <a:buNone/>
              <a:defRPr sz="1600"/>
            </a:lvl8pPr>
            <a:lvl9pPr marL="3657279" indent="0" algn="ctr">
              <a:buNone/>
              <a:defRPr sz="1600"/>
            </a:lvl9pPr>
          </a:lstStyle>
          <a:p>
            <a:r>
              <a:rPr lang="en-US"/>
              <a:t>Click to edit Master subtitle style</a:t>
            </a:r>
          </a:p>
        </p:txBody>
      </p:sp>
      <p:sp>
        <p:nvSpPr>
          <p:cNvPr id="6" name="Text Placeholder 5"/>
          <p:cNvSpPr>
            <a:spLocks noGrp="1"/>
          </p:cNvSpPr>
          <p:nvPr>
            <p:ph type="body" sz="quarter" idx="14"/>
          </p:nvPr>
        </p:nvSpPr>
        <p:spPr>
          <a:xfrm>
            <a:off x="3535371"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39910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3" y="1906361"/>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27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1.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hyperlink" Target="http://www.fldoe.org/" TargetMode="Externa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1371036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0" fontAlgn="base" hangingPunct="0">
        <a:lnSpc>
          <a:spcPct val="90000"/>
        </a:lnSpc>
        <a:spcBef>
          <a:spcPct val="0"/>
        </a:spcBef>
        <a:spcAft>
          <a:spcPct val="0"/>
        </a:spcAft>
        <a:defRPr lang="en-US" sz="32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2pPr>
      <a:lvl3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3pPr>
      <a:lvl4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4pPr>
      <a:lvl5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5pPr>
      <a:lvl6pPr marL="457189"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77"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566"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754"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594" indent="-228594"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83" indent="-228594" algn="l" rtl="0" eaLnBrk="0" fontAlgn="base" hangingPunct="0">
        <a:lnSpc>
          <a:spcPct val="90000"/>
        </a:lnSpc>
        <a:spcBef>
          <a:spcPts val="500"/>
        </a:spcBef>
        <a:spcAft>
          <a:spcPct val="0"/>
        </a:spcAft>
        <a:buClr>
          <a:srgbClr val="00689B"/>
        </a:buClr>
        <a:buFont typeface="Arial" panose="020B0604020202020204" pitchFamily="34" charset="0"/>
        <a:buChar char="•"/>
        <a:defRPr sz="2400" b="0" i="0" u="none" kern="1200">
          <a:solidFill>
            <a:schemeClr val="tx1"/>
          </a:solidFill>
          <a:latin typeface="Calibri" panose="020F0502020204030204" pitchFamily="34" charset="0"/>
          <a:ea typeface="+mn-ea"/>
          <a:cs typeface="+mn-cs"/>
        </a:defRPr>
      </a:lvl2pPr>
      <a:lvl3pPr marL="1142971" indent="-228594"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566"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349" indent="-228594"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3" y="966789"/>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3" y="1906590"/>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3" y="6400804"/>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a:solidFill>
                  <a:srgbClr val="262A63"/>
                </a:solidFill>
                <a:latin typeface="Arial" panose="020B0604020202020204" pitchFamily="34" charset="0"/>
                <a:hlinkClick r:id="rId23"/>
              </a:rPr>
              <a:t>www.FLDOE.org</a:t>
            </a:r>
            <a:endParaRPr lang="en-US" sz="1200" b="1">
              <a:solidFill>
                <a:srgbClr val="262A63"/>
              </a:solidFill>
              <a:latin typeface="Arial" panose="020B0604020202020204" pitchFamily="34" charset="0"/>
            </a:endParaRPr>
          </a:p>
        </p:txBody>
      </p:sp>
      <p:cxnSp>
        <p:nvCxnSpPr>
          <p:cNvPr id="11" name="Straight Connector 10" descr="Background image" title="Background image"/>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descr="FDOE Logo" title="FDOE Logo"/>
          <p:cNvPicPr>
            <a:picLocks noChangeAspect="1"/>
          </p:cNvPicPr>
          <p:nvPr/>
        </p:nvPicPr>
        <p:blipFill>
          <a:blip r:embed="rId24"/>
          <a:srcRect/>
          <a:stretch>
            <a:fillRect/>
          </a:stretch>
        </p:blipFill>
        <p:spPr bwMode="auto">
          <a:xfrm>
            <a:off x="3284546" y="19054"/>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descr="Background image" title="Background image"/>
          <p:cNvCxnSpPr/>
          <p:nvPr/>
        </p:nvCxnSpPr>
        <p:spPr>
          <a:xfrm flipH="1">
            <a:off x="7"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Background image" title="Background image"/>
          <p:cNvCxnSpPr/>
          <p:nvPr/>
        </p:nvCxnSpPr>
        <p:spPr>
          <a:xfrm flipH="1">
            <a:off x="6038855" y="442913"/>
            <a:ext cx="3105151"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Background image" title="Background image"/>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9" y="6324605"/>
            <a:ext cx="479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5EA69B0A-7C55-4C3F-802C-2F057B04E33B}" type="slidenum">
              <a:rPr lang="en-US" altLang="en-US" sz="1600" smtClean="0">
                <a:solidFill>
                  <a:srgbClr val="7F7F7F"/>
                </a:solidFill>
              </a:rPr>
              <a:pPr eaLnBrk="1" hangingPunct="1">
                <a:defRPr/>
              </a:pPr>
              <a:t>‹#›</a:t>
            </a:fld>
            <a:endParaRPr lang="en-US" altLang="en-US" sz="1600">
              <a:solidFill>
                <a:srgbClr val="7F7F7F"/>
              </a:solidFill>
            </a:endParaRPr>
          </a:p>
        </p:txBody>
      </p:sp>
    </p:spTree>
    <p:extLst>
      <p:ext uri="{BB962C8B-B14F-4D97-AF65-F5344CB8AC3E}">
        <p14:creationId xmlns:p14="http://schemas.microsoft.com/office/powerpoint/2010/main" val="20164044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2pPr>
      <a:lvl3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3pPr>
      <a:lvl4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4pPr>
      <a:lvl5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5pPr>
      <a:lvl6pPr marL="457162"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2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48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640"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580" indent="-22858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42" indent="-22858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01" indent="-22858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48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222" indent="-22858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381"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40"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00"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62"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0" rtl="0" eaLnBrk="1" latinLnBrk="0" hangingPunct="1">
        <a:defRPr sz="1800" kern="1200">
          <a:solidFill>
            <a:schemeClr val="tx1"/>
          </a:solidFill>
          <a:latin typeface="+mn-lt"/>
          <a:ea typeface="+mn-ea"/>
          <a:cs typeface="+mn-cs"/>
        </a:defRPr>
      </a:lvl1pPr>
      <a:lvl2pPr marL="457162"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0" algn="l" defTabSz="914320" rtl="0" eaLnBrk="1" latinLnBrk="0" hangingPunct="1">
        <a:defRPr sz="1800" kern="1200">
          <a:solidFill>
            <a:schemeClr val="tx1"/>
          </a:solidFill>
          <a:latin typeface="+mn-lt"/>
          <a:ea typeface="+mn-ea"/>
          <a:cs typeface="+mn-cs"/>
        </a:defRPr>
      </a:lvl4pPr>
      <a:lvl5pPr marL="1828640" algn="l" defTabSz="914320" rtl="0" eaLnBrk="1" latinLnBrk="0" hangingPunct="1">
        <a:defRPr sz="1800" kern="1200">
          <a:solidFill>
            <a:schemeClr val="tx1"/>
          </a:solidFill>
          <a:latin typeface="+mn-lt"/>
          <a:ea typeface="+mn-ea"/>
          <a:cs typeface="+mn-cs"/>
        </a:defRPr>
      </a:lvl5pPr>
      <a:lvl6pPr marL="2285802"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0" algn="l" defTabSz="914320" rtl="0" eaLnBrk="1" latinLnBrk="0" hangingPunct="1">
        <a:defRPr sz="1800" kern="1200">
          <a:solidFill>
            <a:schemeClr val="tx1"/>
          </a:solidFill>
          <a:latin typeface="+mn-lt"/>
          <a:ea typeface="+mn-ea"/>
          <a:cs typeface="+mn-cs"/>
        </a:defRPr>
      </a:lvl8pPr>
      <a:lvl9pPr marL="3657279" algn="l" defTabSz="91432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20153257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xStyles>
    <p:titleStyle>
      <a:lvl1pPr algn="l" rtl="0" eaLnBrk="0" fontAlgn="base" hangingPunct="0">
        <a:lnSpc>
          <a:spcPct val="90000"/>
        </a:lnSpc>
        <a:spcBef>
          <a:spcPct val="0"/>
        </a:spcBef>
        <a:spcAft>
          <a:spcPct val="0"/>
        </a:spcAft>
        <a:defRPr lang="en-US" sz="24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2400" b="1">
          <a:solidFill>
            <a:srgbClr val="262A63"/>
          </a:solidFill>
          <a:latin typeface="Calibri" panose="020F0502020204030204" pitchFamily="34" charset="0"/>
        </a:defRPr>
      </a:lvl2pPr>
      <a:lvl3pPr algn="l" rtl="0" eaLnBrk="0" fontAlgn="base" hangingPunct="0">
        <a:lnSpc>
          <a:spcPct val="90000"/>
        </a:lnSpc>
        <a:spcBef>
          <a:spcPct val="0"/>
        </a:spcBef>
        <a:spcAft>
          <a:spcPct val="0"/>
        </a:spcAft>
        <a:defRPr sz="2400" b="1">
          <a:solidFill>
            <a:srgbClr val="262A63"/>
          </a:solidFill>
          <a:latin typeface="Calibri" panose="020F0502020204030204" pitchFamily="34" charset="0"/>
        </a:defRPr>
      </a:lvl3pPr>
      <a:lvl4pPr algn="l" rtl="0" eaLnBrk="0" fontAlgn="base" hangingPunct="0">
        <a:lnSpc>
          <a:spcPct val="90000"/>
        </a:lnSpc>
        <a:spcBef>
          <a:spcPct val="0"/>
        </a:spcBef>
        <a:spcAft>
          <a:spcPct val="0"/>
        </a:spcAft>
        <a:defRPr sz="2400" b="1">
          <a:solidFill>
            <a:srgbClr val="262A63"/>
          </a:solidFill>
          <a:latin typeface="Calibri" panose="020F0502020204030204" pitchFamily="34" charset="0"/>
        </a:defRPr>
      </a:lvl4pPr>
      <a:lvl5pPr algn="l" rtl="0" eaLnBrk="0" fontAlgn="base" hangingPunct="0">
        <a:lnSpc>
          <a:spcPct val="90000"/>
        </a:lnSpc>
        <a:spcBef>
          <a:spcPct val="0"/>
        </a:spcBef>
        <a:spcAft>
          <a:spcPct val="0"/>
        </a:spcAft>
        <a:defRPr sz="2400" b="1">
          <a:solidFill>
            <a:srgbClr val="262A63"/>
          </a:solidFill>
          <a:latin typeface="Calibri" panose="020F0502020204030204" pitchFamily="34" charset="0"/>
        </a:defRPr>
      </a:lvl5pPr>
      <a:lvl6pPr marL="342892" algn="l" rtl="0" fontAlgn="base">
        <a:lnSpc>
          <a:spcPct val="90000"/>
        </a:lnSpc>
        <a:spcBef>
          <a:spcPct val="0"/>
        </a:spcBef>
        <a:spcAft>
          <a:spcPct val="0"/>
        </a:spcAft>
        <a:defRPr sz="2400" b="1">
          <a:solidFill>
            <a:srgbClr val="262A63"/>
          </a:solidFill>
          <a:latin typeface="Calibri" panose="020F0502020204030204" pitchFamily="34" charset="0"/>
        </a:defRPr>
      </a:lvl6pPr>
      <a:lvl7pPr marL="685783" algn="l" rtl="0" fontAlgn="base">
        <a:lnSpc>
          <a:spcPct val="90000"/>
        </a:lnSpc>
        <a:spcBef>
          <a:spcPct val="0"/>
        </a:spcBef>
        <a:spcAft>
          <a:spcPct val="0"/>
        </a:spcAft>
        <a:defRPr sz="2400" b="1">
          <a:solidFill>
            <a:srgbClr val="262A63"/>
          </a:solidFill>
          <a:latin typeface="Calibri" panose="020F0502020204030204" pitchFamily="34" charset="0"/>
        </a:defRPr>
      </a:lvl7pPr>
      <a:lvl8pPr marL="1028675" algn="l" rtl="0" fontAlgn="base">
        <a:lnSpc>
          <a:spcPct val="90000"/>
        </a:lnSpc>
        <a:spcBef>
          <a:spcPct val="0"/>
        </a:spcBef>
        <a:spcAft>
          <a:spcPct val="0"/>
        </a:spcAft>
        <a:defRPr sz="2400" b="1">
          <a:solidFill>
            <a:srgbClr val="262A63"/>
          </a:solidFill>
          <a:latin typeface="Calibri" panose="020F0502020204030204" pitchFamily="34" charset="0"/>
        </a:defRPr>
      </a:lvl8pPr>
      <a:lvl9pPr marL="1371566" algn="l" rtl="0" fontAlgn="base">
        <a:lnSpc>
          <a:spcPct val="90000"/>
        </a:lnSpc>
        <a:spcBef>
          <a:spcPct val="0"/>
        </a:spcBef>
        <a:spcAft>
          <a:spcPct val="0"/>
        </a:spcAft>
        <a:defRPr sz="2400" b="1">
          <a:solidFill>
            <a:srgbClr val="262A63"/>
          </a:solidFill>
          <a:latin typeface="Calibri" panose="020F0502020204030204" pitchFamily="34" charset="0"/>
        </a:defRPr>
      </a:lvl9pPr>
    </p:titleStyle>
    <p:bodyStyle>
      <a:lvl1pPr marL="171446" indent="-171446" algn="l" rtl="0" eaLnBrk="0" fontAlgn="base" hangingPunct="0">
        <a:lnSpc>
          <a:spcPct val="90000"/>
        </a:lnSpc>
        <a:spcBef>
          <a:spcPts val="750"/>
        </a:spcBef>
        <a:spcAft>
          <a:spcPct val="0"/>
        </a:spcAft>
        <a:buClr>
          <a:srgbClr val="262A63"/>
        </a:buClr>
        <a:buFont typeface="Arial" panose="020B0604020202020204" pitchFamily="34" charset="0"/>
        <a:buChar char="•"/>
        <a:defRPr sz="2100" kern="1200">
          <a:solidFill>
            <a:schemeClr val="tx1"/>
          </a:solidFill>
          <a:latin typeface="Calibri" panose="020F0502020204030204" pitchFamily="34" charset="0"/>
          <a:ea typeface="+mn-ea"/>
          <a:cs typeface="+mn-cs"/>
        </a:defRPr>
      </a:lvl1pPr>
      <a:lvl2pPr marL="514337" indent="-171446" algn="l" rtl="0" eaLnBrk="0" fontAlgn="base" hangingPunct="0">
        <a:lnSpc>
          <a:spcPct val="90000"/>
        </a:lnSpc>
        <a:spcBef>
          <a:spcPts val="375"/>
        </a:spcBef>
        <a:spcAft>
          <a:spcPct val="0"/>
        </a:spcAft>
        <a:buClr>
          <a:srgbClr val="00689B"/>
        </a:buClr>
        <a:buFont typeface="Arial" panose="020B0604020202020204" pitchFamily="34" charset="0"/>
        <a:buChar char="•"/>
        <a:defRPr sz="1800" b="0" i="0" u="none" kern="1200">
          <a:solidFill>
            <a:schemeClr val="tx1"/>
          </a:solidFill>
          <a:latin typeface="Calibri" panose="020F0502020204030204" pitchFamily="34" charset="0"/>
          <a:ea typeface="+mn-ea"/>
          <a:cs typeface="+mn-cs"/>
        </a:defRPr>
      </a:lvl2pPr>
      <a:lvl3pPr marL="857228" indent="-171446" algn="l" rtl="0" eaLnBrk="0" fontAlgn="base" hangingPunct="0">
        <a:lnSpc>
          <a:spcPct val="90000"/>
        </a:lnSpc>
        <a:spcBef>
          <a:spcPts val="375"/>
        </a:spcBef>
        <a:spcAft>
          <a:spcPct val="0"/>
        </a:spcAft>
        <a:buClr>
          <a:srgbClr val="00A88D"/>
        </a:buClr>
        <a:buFont typeface="Arial" panose="020B0604020202020204" pitchFamily="34" charset="0"/>
        <a:buChar char="•"/>
        <a:defRPr sz="1500" kern="1200">
          <a:solidFill>
            <a:schemeClr val="tx1"/>
          </a:solidFill>
          <a:latin typeface="Calibri" panose="020F0502020204030204" pitchFamily="34" charset="0"/>
          <a:ea typeface="+mn-ea"/>
          <a:cs typeface="+mn-cs"/>
        </a:defRPr>
      </a:lvl3pPr>
      <a:lvl4pPr marL="1028675" algn="l" rtl="0" eaLnBrk="0" fontAlgn="base" hangingPunct="0">
        <a:lnSpc>
          <a:spcPct val="90000"/>
        </a:lnSpc>
        <a:spcBef>
          <a:spcPts val="375"/>
        </a:spcBef>
        <a:spcAft>
          <a:spcPct val="0"/>
        </a:spcAft>
        <a:buClr>
          <a:srgbClr val="9CB63C"/>
        </a:buClr>
        <a:buFont typeface="Arial" panose="020B0604020202020204" pitchFamily="34" charset="0"/>
        <a:defRPr sz="1500" kern="1200">
          <a:solidFill>
            <a:schemeClr val="tx1"/>
          </a:solidFill>
          <a:latin typeface="Calibri" panose="020F0502020204030204" pitchFamily="34" charset="0"/>
          <a:ea typeface="+mn-ea"/>
          <a:cs typeface="+mn-cs"/>
        </a:defRPr>
      </a:lvl4pPr>
      <a:lvl5pPr marL="1543012" indent="-171446" algn="l" rtl="0" eaLnBrk="0" fontAlgn="base" hangingPunct="0">
        <a:lnSpc>
          <a:spcPct val="90000"/>
        </a:lnSpc>
        <a:spcBef>
          <a:spcPts val="375"/>
        </a:spcBef>
        <a:spcAft>
          <a:spcPct val="0"/>
        </a:spcAft>
        <a:buClr>
          <a:srgbClr val="CD9D2C"/>
        </a:buClr>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mailto:HealthySchools1@fldoe.org" TargetMode="External"/><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br>
              <a:rPr lang="en-US" sz="3100" u="sng" dirty="0"/>
            </a:br>
            <a:r>
              <a:rPr lang="en-US" sz="4400" kern="100" dirty="0">
                <a:latin typeface="Calibri"/>
                <a:ea typeface="Calibri"/>
                <a:cs typeface="Arial"/>
              </a:rPr>
              <a:t>Human Trafficking Awareness Training</a:t>
            </a:r>
            <a:br>
              <a:rPr lang="en-US" sz="3200" dirty="0"/>
            </a:br>
            <a:endParaRPr lang="en-US" dirty="0"/>
          </a:p>
        </p:txBody>
      </p:sp>
      <p:sp>
        <p:nvSpPr>
          <p:cNvPr id="4" name="Text Placeholder 3">
            <a:extLst>
              <a:ext uri="{FF2B5EF4-FFF2-40B4-BE49-F238E27FC236}">
                <a16:creationId xmlns:a16="http://schemas.microsoft.com/office/drawing/2014/main" id="{D630B49E-6657-5502-2428-9E50B9447734}"/>
              </a:ext>
            </a:extLst>
          </p:cNvPr>
          <p:cNvSpPr>
            <a:spLocks noGrp="1"/>
          </p:cNvSpPr>
          <p:nvPr>
            <p:ph type="body" idx="1"/>
          </p:nvPr>
        </p:nvSpPr>
        <p:spPr>
          <a:xfrm>
            <a:off x="1060515" y="4227216"/>
            <a:ext cx="7013448" cy="2323895"/>
          </a:xfrm>
        </p:spPr>
        <p:txBody>
          <a:bodyPr/>
          <a:lstStyle/>
          <a:p>
            <a:pPr algn="ctr"/>
            <a:r>
              <a:rPr lang="en-US" sz="3200" dirty="0"/>
              <a:t>Human Trafficking Awareness and Prevention for the Florida’s Public School Personnel</a:t>
            </a:r>
          </a:p>
          <a:p>
            <a:pPr algn="ctr"/>
            <a:r>
              <a:rPr lang="en-US" sz="2000" dirty="0"/>
              <a:t>Adapted from the Florida Department of Children and Families</a:t>
            </a:r>
          </a:p>
        </p:txBody>
      </p:sp>
    </p:spTree>
    <p:extLst>
      <p:ext uri="{BB962C8B-B14F-4D97-AF65-F5344CB8AC3E}">
        <p14:creationId xmlns:p14="http://schemas.microsoft.com/office/powerpoint/2010/main" val="362922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A6FB2-8DDC-BC2E-4A7F-0B1C30B1E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D0F1C-9821-112C-A278-645750E6FBC7}"/>
              </a:ext>
            </a:extLst>
          </p:cNvPr>
          <p:cNvSpPr>
            <a:spLocks noGrp="1"/>
          </p:cNvSpPr>
          <p:nvPr>
            <p:ph type="title"/>
          </p:nvPr>
        </p:nvSpPr>
        <p:spPr>
          <a:xfrm>
            <a:off x="712542" y="1016335"/>
            <a:ext cx="7886699" cy="5441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dirty="0"/>
              <a:t>Awareness</a:t>
            </a:r>
          </a:p>
        </p:txBody>
      </p:sp>
      <p:sp>
        <p:nvSpPr>
          <p:cNvPr id="3" name="Content Placeholder 2">
            <a:extLst>
              <a:ext uri="{FF2B5EF4-FFF2-40B4-BE49-F238E27FC236}">
                <a16:creationId xmlns:a16="http://schemas.microsoft.com/office/drawing/2014/main" id="{E496BD3C-9D00-C696-921D-D5ADF5D16E91}"/>
              </a:ext>
            </a:extLst>
          </p:cNvPr>
          <p:cNvSpPr>
            <a:spLocks noGrp="1"/>
          </p:cNvSpPr>
          <p:nvPr>
            <p:ph idx="1"/>
          </p:nvPr>
        </p:nvSpPr>
        <p:spPr>
          <a:xfrm>
            <a:off x="796433" y="1686186"/>
            <a:ext cx="7886700" cy="4815281"/>
          </a:xfrm>
        </p:spPr>
        <p:txBody>
          <a:bodyPr/>
          <a:lstStyle/>
          <a:p>
            <a:pPr marL="227965" indent="-227965"/>
            <a:r>
              <a:rPr lang="en-US" sz="2400" dirty="0">
                <a:latin typeface="Calibri"/>
                <a:ea typeface="Calibri"/>
                <a:cs typeface="Calibri"/>
              </a:rPr>
              <a:t>Awareness of human trafficking begins with understanding the signs and recognizing its impact.</a:t>
            </a:r>
          </a:p>
          <a:p>
            <a:pPr marL="227965" indent="-227965"/>
            <a:r>
              <a:rPr lang="en-US" sz="2400" dirty="0">
                <a:latin typeface="Calibri"/>
                <a:ea typeface="Calibri"/>
                <a:cs typeface="Calibri"/>
              </a:rPr>
              <a:t>Raising awareness helps shed light on this hidden crime and the realities faced by victims every day.</a:t>
            </a:r>
          </a:p>
          <a:p>
            <a:pPr marL="227965" indent="-227965"/>
            <a:r>
              <a:rPr lang="en-US" sz="2400" dirty="0"/>
              <a:t>If you or someone you know is being forced into work, prostitution, housework, farm labor, factory, retail or restaurant work, and cannot leave, call the Florida Human Trafficking Hotline at 855-352-7233 to access help and services.</a:t>
            </a:r>
            <a:endParaRPr lang="en-US" sz="24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50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3" y="966789"/>
            <a:ext cx="7886700" cy="793750"/>
          </a:xfrm>
        </p:spPr>
        <p:txBody>
          <a:bodyPr/>
          <a:lstStyle/>
          <a:p>
            <a:r>
              <a:rPr lang="en-US" altLang="en-US" dirty="0">
                <a:solidFill>
                  <a:srgbClr val="002060"/>
                </a:solidFill>
              </a:rPr>
              <a:t>Think it Through: Myth or Facts</a:t>
            </a:r>
          </a:p>
        </p:txBody>
      </p:sp>
      <p:sp>
        <p:nvSpPr>
          <p:cNvPr id="21507" name="Content Placeholder 2"/>
          <p:cNvSpPr>
            <a:spLocks noGrp="1"/>
          </p:cNvSpPr>
          <p:nvPr>
            <p:ph idx="1"/>
          </p:nvPr>
        </p:nvSpPr>
        <p:spPr>
          <a:xfrm>
            <a:off x="627293" y="1906361"/>
            <a:ext cx="7886700" cy="4354753"/>
          </a:xfrm>
        </p:spPr>
        <p:txBody>
          <a:bodyPr/>
          <a:lstStyle/>
          <a:p>
            <a:pPr marL="0" indent="0">
              <a:buNone/>
            </a:pPr>
            <a:r>
              <a:rPr lang="en-US" altLang="en-US" dirty="0">
                <a:latin typeface="Calibri"/>
                <a:ea typeface="Calibri"/>
                <a:cs typeface="Calibri"/>
              </a:rPr>
              <a:t>Read the following statements and determine if they are true or false.</a:t>
            </a:r>
            <a:endParaRPr lang="en-US" dirty="0">
              <a:latin typeface="Calibri"/>
              <a:ea typeface="Calibri"/>
              <a:cs typeface="Calibri"/>
            </a:endParaRPr>
          </a:p>
          <a:p>
            <a:pPr marL="514350" indent="-514350">
              <a:buAutoNum type="arabicPeriod"/>
            </a:pPr>
            <a:r>
              <a:rPr lang="en-US" altLang="en-US" sz="2000" dirty="0"/>
              <a:t>Only women and girls are victim of trafficking.</a:t>
            </a:r>
          </a:p>
          <a:p>
            <a:pPr marL="514350" indent="-514350">
              <a:buAutoNum type="arabicPeriod"/>
            </a:pPr>
            <a:r>
              <a:rPr lang="en-US" altLang="en-US" sz="2000" dirty="0"/>
              <a:t>Human trafficking only happens in other countries.</a:t>
            </a:r>
          </a:p>
          <a:p>
            <a:pPr marL="514350" indent="-514350">
              <a:buAutoNum type="arabicPeriod"/>
            </a:pPr>
            <a:r>
              <a:rPr lang="en-US" altLang="en-US" sz="2000" dirty="0"/>
              <a:t>Most trafficking cases involve strangers kidnapping victims.</a:t>
            </a:r>
          </a:p>
          <a:p>
            <a:pPr marL="514350" indent="-514350">
              <a:buAutoNum type="arabicPeriod"/>
            </a:pPr>
            <a:r>
              <a:rPr lang="en-US" altLang="en-US" sz="2000" dirty="0"/>
              <a:t>Human trafficking always involves moving people across borders.</a:t>
            </a:r>
          </a:p>
          <a:p>
            <a:pPr marL="514350" indent="-514350">
              <a:buAutoNum type="arabicPeriod"/>
            </a:pPr>
            <a:r>
              <a:rPr lang="en-US" altLang="en-US" sz="2000" dirty="0"/>
              <a:t>Trafficking victims always come from a poor background.</a:t>
            </a:r>
          </a:p>
          <a:p>
            <a:pPr marL="514350" indent="-514350">
              <a:buAutoNum type="arabicPeriod"/>
            </a:pPr>
            <a:r>
              <a:rPr lang="en-US" altLang="en-US" sz="2000" dirty="0">
                <a:latin typeface="Calibri"/>
                <a:ea typeface="Calibri"/>
                <a:cs typeface="Calibri"/>
              </a:rPr>
              <a:t>If someone isn’t being physically held against their will, they aren’t a trafficking victim.</a:t>
            </a:r>
          </a:p>
          <a:p>
            <a:pPr marL="514350" indent="-514350">
              <a:buAutoNum type="arabicPeriod"/>
            </a:pPr>
            <a:r>
              <a:rPr lang="en-US" altLang="en-US" sz="2000" dirty="0">
                <a:latin typeface="Calibri"/>
                <a:ea typeface="Calibri"/>
                <a:cs typeface="Calibri"/>
              </a:rPr>
              <a:t>I do not think any of these statements are true.</a:t>
            </a:r>
          </a:p>
        </p:txBody>
      </p:sp>
    </p:spTree>
    <p:extLst>
      <p:ext uri="{BB962C8B-B14F-4D97-AF65-F5344CB8AC3E}">
        <p14:creationId xmlns:p14="http://schemas.microsoft.com/office/powerpoint/2010/main" val="36471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C6D3-A9BF-49C2-9006-4063DF29E91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2D3174D4-D772-4900-F948-9A9CAE1DD66A}"/>
              </a:ext>
            </a:extLst>
          </p:cNvPr>
          <p:cNvSpPr>
            <a:spLocks noGrp="1"/>
          </p:cNvSpPr>
          <p:nvPr>
            <p:ph type="title"/>
          </p:nvPr>
        </p:nvSpPr>
        <p:spPr>
          <a:xfrm>
            <a:off x="628653" y="966789"/>
            <a:ext cx="7886700" cy="793750"/>
          </a:xfrm>
        </p:spPr>
        <p:txBody>
          <a:bodyPr/>
          <a:lstStyle/>
          <a:p>
            <a:r>
              <a:rPr lang="en-US" altLang="en-US" dirty="0">
                <a:solidFill>
                  <a:srgbClr val="002060"/>
                </a:solidFill>
              </a:rPr>
              <a:t>Think it Through: Myth or Facts</a:t>
            </a:r>
          </a:p>
        </p:txBody>
      </p:sp>
      <p:sp>
        <p:nvSpPr>
          <p:cNvPr id="21507" name="Content Placeholder 2">
            <a:extLst>
              <a:ext uri="{FF2B5EF4-FFF2-40B4-BE49-F238E27FC236}">
                <a16:creationId xmlns:a16="http://schemas.microsoft.com/office/drawing/2014/main" id="{1AA18E13-07E9-A961-203B-26BD6E071C7B}"/>
              </a:ext>
            </a:extLst>
          </p:cNvPr>
          <p:cNvSpPr>
            <a:spLocks noGrp="1"/>
          </p:cNvSpPr>
          <p:nvPr>
            <p:ph idx="1"/>
          </p:nvPr>
        </p:nvSpPr>
        <p:spPr>
          <a:xfrm>
            <a:off x="405017" y="1945550"/>
            <a:ext cx="8333965" cy="4354753"/>
          </a:xfrm>
        </p:spPr>
        <p:txBody>
          <a:bodyPr/>
          <a:lstStyle/>
          <a:p>
            <a:pPr marL="0" indent="0" algn="ctr">
              <a:buNone/>
            </a:pPr>
            <a:r>
              <a:rPr lang="en-US" altLang="en-US" dirty="0">
                <a:latin typeface="Calibri"/>
                <a:ea typeface="Calibri"/>
                <a:cs typeface="Calibri"/>
              </a:rPr>
              <a:t>True or False Answers</a:t>
            </a:r>
            <a:endParaRPr lang="en-US" altLang="en-US" dirty="0"/>
          </a:p>
          <a:p>
            <a:pPr marL="514350" indent="-514350">
              <a:buAutoNum type="arabicPeriod"/>
            </a:pPr>
            <a:r>
              <a:rPr lang="en-US" altLang="en-US" sz="2000" dirty="0">
                <a:solidFill>
                  <a:srgbClr val="C00000"/>
                </a:solidFill>
                <a:latin typeface="Calibri"/>
                <a:ea typeface="Calibri"/>
                <a:cs typeface="Calibri"/>
              </a:rPr>
              <a:t>F</a:t>
            </a:r>
            <a:r>
              <a:rPr lang="en-US" altLang="en-US" sz="2000" dirty="0">
                <a:latin typeface="Calibri"/>
                <a:ea typeface="Calibri"/>
                <a:cs typeface="Calibri"/>
              </a:rPr>
              <a:t>   Anyone can be a victim of trafficking.</a:t>
            </a:r>
          </a:p>
          <a:p>
            <a:pPr marL="514350" indent="-514350">
              <a:buAutoNum type="arabicPeriod"/>
            </a:pPr>
            <a:r>
              <a:rPr lang="en-US" altLang="en-US" sz="2000" dirty="0">
                <a:solidFill>
                  <a:srgbClr val="C00000"/>
                </a:solidFill>
                <a:latin typeface="Calibri"/>
                <a:ea typeface="Calibri"/>
                <a:cs typeface="Calibri"/>
              </a:rPr>
              <a:t>F</a:t>
            </a:r>
            <a:r>
              <a:rPr lang="en-US" altLang="en-US" sz="2000" dirty="0">
                <a:latin typeface="Calibri"/>
                <a:ea typeface="Calibri"/>
                <a:cs typeface="Calibri"/>
              </a:rPr>
              <a:t>   Human trafficking happens everywhere.</a:t>
            </a:r>
          </a:p>
          <a:p>
            <a:pPr marL="514350" indent="-514350">
              <a:buAutoNum type="arabicPeriod"/>
            </a:pPr>
            <a:r>
              <a:rPr lang="en-US" altLang="en-US" sz="2000" dirty="0">
                <a:solidFill>
                  <a:srgbClr val="C00000"/>
                </a:solidFill>
                <a:latin typeface="Calibri"/>
                <a:ea typeface="Calibri"/>
                <a:cs typeface="Calibri"/>
              </a:rPr>
              <a:t>F</a:t>
            </a:r>
            <a:r>
              <a:rPr lang="en-US" altLang="en-US" sz="2000" dirty="0">
                <a:latin typeface="Calibri"/>
                <a:ea typeface="Calibri"/>
                <a:cs typeface="Calibri"/>
              </a:rPr>
              <a:t>   Most trafficking cases involve people who know the kidnapped victims.</a:t>
            </a:r>
          </a:p>
          <a:p>
            <a:pPr marL="514350" indent="-514350">
              <a:buAutoNum type="arabicPeriod"/>
            </a:pPr>
            <a:r>
              <a:rPr lang="en-US" altLang="en-US" sz="2000" dirty="0">
                <a:solidFill>
                  <a:srgbClr val="C00000"/>
                </a:solidFill>
                <a:latin typeface="Calibri"/>
                <a:ea typeface="Calibri"/>
                <a:cs typeface="Calibri"/>
              </a:rPr>
              <a:t>F</a:t>
            </a:r>
            <a:r>
              <a:rPr lang="en-US" altLang="en-US" sz="2000" dirty="0">
                <a:latin typeface="Calibri"/>
                <a:ea typeface="Calibri"/>
                <a:cs typeface="Calibri"/>
              </a:rPr>
              <a:t>   Human trafficking CAN involve moving people across borders.</a:t>
            </a:r>
          </a:p>
          <a:p>
            <a:pPr marL="514350" indent="-514350">
              <a:buAutoNum type="arabicPeriod"/>
            </a:pPr>
            <a:r>
              <a:rPr lang="en-US" altLang="en-US" sz="2000" dirty="0">
                <a:solidFill>
                  <a:srgbClr val="C00000"/>
                </a:solidFill>
                <a:latin typeface="Calibri"/>
                <a:ea typeface="Calibri"/>
                <a:cs typeface="Calibri"/>
              </a:rPr>
              <a:t>F</a:t>
            </a:r>
            <a:r>
              <a:rPr lang="en-US" altLang="en-US" sz="2000" dirty="0">
                <a:latin typeface="Calibri"/>
                <a:ea typeface="Calibri"/>
                <a:cs typeface="Calibri"/>
              </a:rPr>
              <a:t>   Trafficking victims come from all backgrounds.</a:t>
            </a:r>
          </a:p>
          <a:p>
            <a:pPr marL="514350" indent="-514350">
              <a:buAutoNum type="arabicPeriod"/>
            </a:pPr>
            <a:r>
              <a:rPr lang="en-US" altLang="en-US" sz="2000" dirty="0">
                <a:solidFill>
                  <a:srgbClr val="C00000"/>
                </a:solidFill>
                <a:latin typeface="Calibri"/>
                <a:ea typeface="Calibri"/>
                <a:cs typeface="Calibri"/>
              </a:rPr>
              <a:t>F</a:t>
            </a:r>
            <a:r>
              <a:rPr lang="en-US" altLang="en-US" sz="2000" dirty="0">
                <a:latin typeface="Calibri"/>
                <a:ea typeface="Calibri"/>
                <a:cs typeface="Calibri"/>
              </a:rPr>
              <a:t>   Anyone being held against their will, is a trafficking victim.</a:t>
            </a:r>
          </a:p>
          <a:p>
            <a:pPr marL="514350" indent="-514350">
              <a:buAutoNum type="arabicPeriod"/>
            </a:pPr>
            <a:r>
              <a:rPr lang="en-US" altLang="en-US" sz="2000" dirty="0">
                <a:solidFill>
                  <a:srgbClr val="00B050"/>
                </a:solidFill>
                <a:latin typeface="Calibri"/>
                <a:ea typeface="Calibri"/>
                <a:cs typeface="Calibri"/>
              </a:rPr>
              <a:t>T</a:t>
            </a:r>
            <a:r>
              <a:rPr lang="en-US" altLang="en-US" sz="2000" dirty="0">
                <a:latin typeface="Calibri"/>
                <a:ea typeface="Calibri"/>
                <a:cs typeface="Calibri"/>
              </a:rPr>
              <a:t>   I do not think any of these statements are true. Great job!</a:t>
            </a:r>
            <a:endParaRPr lang="en-US" altLang="en-US" sz="2000" dirty="0">
              <a:ea typeface="Calibri"/>
              <a:cs typeface="Calibri"/>
            </a:endParaRPr>
          </a:p>
        </p:txBody>
      </p:sp>
    </p:spTree>
    <p:extLst>
      <p:ext uri="{BB962C8B-B14F-4D97-AF65-F5344CB8AC3E}">
        <p14:creationId xmlns:p14="http://schemas.microsoft.com/office/powerpoint/2010/main" val="215372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8DCA-8B7F-C7A5-5A6B-D8AB82736B6E}"/>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172378E4-7B17-C8AA-EDB1-B8ABA5E44085}"/>
              </a:ext>
            </a:extLst>
          </p:cNvPr>
          <p:cNvSpPr>
            <a:spLocks noGrp="1"/>
          </p:cNvSpPr>
          <p:nvPr>
            <p:ph type="title"/>
          </p:nvPr>
        </p:nvSpPr>
        <p:spPr>
          <a:xfrm>
            <a:off x="628653" y="872455"/>
            <a:ext cx="7886700" cy="586080"/>
          </a:xfrm>
        </p:spPr>
        <p:txBody>
          <a:bodyPr/>
          <a:lstStyle/>
          <a:p>
            <a:r>
              <a:rPr lang="en-US" altLang="en-US" dirty="0"/>
              <a:t>Session Objectives</a:t>
            </a:r>
          </a:p>
        </p:txBody>
      </p:sp>
      <p:sp>
        <p:nvSpPr>
          <p:cNvPr id="21507" name="Content Placeholder 2">
            <a:extLst>
              <a:ext uri="{FF2B5EF4-FFF2-40B4-BE49-F238E27FC236}">
                <a16:creationId xmlns:a16="http://schemas.microsoft.com/office/drawing/2014/main" id="{00DF7508-36CD-5F6D-EBF3-DFC269694896}"/>
              </a:ext>
            </a:extLst>
          </p:cNvPr>
          <p:cNvSpPr>
            <a:spLocks noGrp="1"/>
          </p:cNvSpPr>
          <p:nvPr>
            <p:ph idx="1"/>
          </p:nvPr>
        </p:nvSpPr>
        <p:spPr>
          <a:xfrm>
            <a:off x="729321" y="1580257"/>
            <a:ext cx="7886700" cy="3697485"/>
          </a:xfrm>
        </p:spPr>
        <p:txBody>
          <a:bodyPr/>
          <a:lstStyle/>
          <a:p>
            <a:pPr marL="0" indent="0">
              <a:buNone/>
            </a:pPr>
            <a:r>
              <a:rPr lang="en-US" altLang="en-US" dirty="0"/>
              <a:t>Participants will:</a:t>
            </a:r>
          </a:p>
          <a:p>
            <a:pPr marL="227965" indent="-227965"/>
            <a:r>
              <a:rPr lang="en-US" altLang="en-US" dirty="0"/>
              <a:t>Explore human trafficking and the difference between sex trafficking and labor trafficking.</a:t>
            </a:r>
            <a:endParaRPr lang="en-US" altLang="en-US" dirty="0">
              <a:ea typeface="Calibri" panose="020F0502020204030204" pitchFamily="34" charset="0"/>
              <a:cs typeface="Calibri" panose="020F0502020204030204" pitchFamily="34" charset="0"/>
            </a:endParaRPr>
          </a:p>
          <a:p>
            <a:pPr marL="227965" indent="-227965"/>
            <a:r>
              <a:rPr lang="en-US" altLang="en-US" dirty="0"/>
              <a:t>Be able to identify students who may be victims of human trafficking. </a:t>
            </a:r>
            <a:endParaRPr lang="en-US" altLang="en-US" dirty="0">
              <a:ea typeface="Calibri" panose="020F0502020204030204" pitchFamily="34" charset="0"/>
              <a:cs typeface="Calibri" panose="020F0502020204030204" pitchFamily="34" charset="0"/>
            </a:endParaRPr>
          </a:p>
          <a:p>
            <a:pPr marL="227965" indent="-227965"/>
            <a:r>
              <a:rPr lang="en-US" altLang="en-US" dirty="0"/>
              <a:t>Know how to respond to and where to report suspected human trafficking.</a:t>
            </a: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79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8C1B-7070-B920-BD58-61E865D16CB9}"/>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80F885D8-C719-597E-A7C2-28FAE99B5FDC}"/>
              </a:ext>
            </a:extLst>
          </p:cNvPr>
          <p:cNvSpPr>
            <a:spLocks noGrp="1"/>
          </p:cNvSpPr>
          <p:nvPr>
            <p:ph type="title"/>
          </p:nvPr>
        </p:nvSpPr>
        <p:spPr>
          <a:xfrm>
            <a:off x="628650" y="888274"/>
            <a:ext cx="7886700" cy="1197279"/>
          </a:xfrm>
        </p:spPr>
        <p:txBody>
          <a:bodyPr/>
          <a:lstStyle/>
          <a:p>
            <a:r>
              <a:rPr lang="en-US" altLang="en-US" dirty="0"/>
              <a:t>Human Trafficking – Defined by Florida Statute</a:t>
            </a:r>
          </a:p>
        </p:txBody>
      </p:sp>
      <p:sp>
        <p:nvSpPr>
          <p:cNvPr id="21507" name="Content Placeholder 2">
            <a:extLst>
              <a:ext uri="{FF2B5EF4-FFF2-40B4-BE49-F238E27FC236}">
                <a16:creationId xmlns:a16="http://schemas.microsoft.com/office/drawing/2014/main" id="{09712C8B-7D4A-AC00-F4C9-655719C1982A}"/>
              </a:ext>
            </a:extLst>
          </p:cNvPr>
          <p:cNvSpPr>
            <a:spLocks noGrp="1"/>
          </p:cNvSpPr>
          <p:nvPr>
            <p:ph idx="1"/>
          </p:nvPr>
        </p:nvSpPr>
        <p:spPr>
          <a:xfrm>
            <a:off x="729321" y="2431751"/>
            <a:ext cx="7886700" cy="3697485"/>
          </a:xfrm>
        </p:spPr>
        <p:txBody>
          <a:bodyPr/>
          <a:lstStyle/>
          <a:p>
            <a:pPr marL="0" indent="0">
              <a:buNone/>
            </a:pPr>
            <a:r>
              <a:rPr lang="pt-BR" altLang="en-US" dirty="0"/>
              <a:t>Section 787.06(2)(d), F.S.</a:t>
            </a:r>
            <a:endParaRPr lang="en-US" altLang="en-US" dirty="0"/>
          </a:p>
          <a:p>
            <a:pPr marL="0" indent="0">
              <a:buNone/>
            </a:pPr>
            <a:r>
              <a:rPr lang="en-US" altLang="en-US" dirty="0">
                <a:latin typeface="Calibri"/>
                <a:ea typeface="Calibri"/>
                <a:cs typeface="Calibri"/>
              </a:rPr>
              <a:t>“Human trafficking” means transporting, soliciting, recruiting, harboring, providing, enticing, maintaining, purchasing, patronizing, procuring, or obtaining another person for the purpose of exploitation of that person.</a:t>
            </a:r>
            <a:endParaRPr lang="en-US" altLang="en-US" dirty="0">
              <a:ea typeface="Calibri"/>
              <a:cs typeface="Calibri"/>
            </a:endParaRPr>
          </a:p>
        </p:txBody>
      </p:sp>
    </p:spTree>
    <p:extLst>
      <p:ext uri="{BB962C8B-B14F-4D97-AF65-F5344CB8AC3E}">
        <p14:creationId xmlns:p14="http://schemas.microsoft.com/office/powerpoint/2010/main" val="333349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8E0F-CDE0-AE04-EF6D-0FFDB2F586A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C2CAD00F-000A-B438-196E-70800D76AAAD}"/>
              </a:ext>
            </a:extLst>
          </p:cNvPr>
          <p:cNvSpPr>
            <a:spLocks noGrp="1"/>
          </p:cNvSpPr>
          <p:nvPr>
            <p:ph type="title"/>
          </p:nvPr>
        </p:nvSpPr>
        <p:spPr>
          <a:xfrm>
            <a:off x="628653" y="872455"/>
            <a:ext cx="7886700" cy="586080"/>
          </a:xfrm>
        </p:spPr>
        <p:txBody>
          <a:bodyPr/>
          <a:lstStyle/>
          <a:p>
            <a:r>
              <a:rPr lang="en-US" altLang="en-US" dirty="0"/>
              <a:t>Human Trafficking – Two Categories</a:t>
            </a:r>
          </a:p>
        </p:txBody>
      </p:sp>
      <p:sp>
        <p:nvSpPr>
          <p:cNvPr id="21507" name="Content Placeholder 2">
            <a:extLst>
              <a:ext uri="{FF2B5EF4-FFF2-40B4-BE49-F238E27FC236}">
                <a16:creationId xmlns:a16="http://schemas.microsoft.com/office/drawing/2014/main" id="{E4B1DF43-7858-85E7-84C0-0358DEBB4245}"/>
              </a:ext>
            </a:extLst>
          </p:cNvPr>
          <p:cNvSpPr>
            <a:spLocks noGrp="1"/>
          </p:cNvSpPr>
          <p:nvPr>
            <p:ph idx="1"/>
          </p:nvPr>
        </p:nvSpPr>
        <p:spPr>
          <a:xfrm>
            <a:off x="729321" y="1580257"/>
            <a:ext cx="7886700" cy="3697485"/>
          </a:xfrm>
        </p:spPr>
        <p:txBody>
          <a:bodyPr/>
          <a:lstStyle/>
          <a:p>
            <a:pPr marL="514350" indent="-514350">
              <a:buAutoNum type="arabicPeriod"/>
            </a:pPr>
            <a:r>
              <a:rPr lang="en-US" altLang="en-US" b="1" dirty="0"/>
              <a:t>Sex Trafficking </a:t>
            </a:r>
            <a:r>
              <a:rPr lang="en-US" altLang="en-US" dirty="0"/>
              <a:t>– someone is recruited, housed, transported or otherwise obtained for the purpose of a commercial sex act, using force, fraud, or coercion. If the person is under 18 it is always considered human trafficking, regardless of whether force, fraud or coercion is involved.</a:t>
            </a:r>
          </a:p>
          <a:p>
            <a:pPr marL="514350" indent="-514350">
              <a:buAutoNum type="arabicPeriod"/>
            </a:pPr>
            <a:r>
              <a:rPr lang="en-US" altLang="en-US" b="1" dirty="0"/>
              <a:t>Labor Trafficking </a:t>
            </a:r>
            <a:r>
              <a:rPr lang="en-US" altLang="en-US" dirty="0"/>
              <a:t>– making someone work against their will, either by physically overpowering, deceiving, or pressuring them in some way.</a:t>
            </a:r>
          </a:p>
        </p:txBody>
      </p:sp>
      <p:sp>
        <p:nvSpPr>
          <p:cNvPr id="2" name="Title 1">
            <a:extLst>
              <a:ext uri="{FF2B5EF4-FFF2-40B4-BE49-F238E27FC236}">
                <a16:creationId xmlns:a16="http://schemas.microsoft.com/office/drawing/2014/main" id="{5FD156E1-7CD7-904B-5EAD-96DF0086E574}"/>
              </a:ext>
            </a:extLst>
          </p:cNvPr>
          <p:cNvSpPr txBox="1">
            <a:spLocks/>
          </p:cNvSpPr>
          <p:nvPr/>
        </p:nvSpPr>
        <p:spPr bwMode="auto">
          <a:xfrm>
            <a:off x="628653" y="5510417"/>
            <a:ext cx="7886700" cy="5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2pPr>
            <a:lvl3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3pPr>
            <a:lvl4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4pPr>
            <a:lvl5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5pPr>
            <a:lvl6pPr marL="457162"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2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48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640" algn="l" rtl="0" fontAlgn="base">
              <a:lnSpc>
                <a:spcPct val="90000"/>
              </a:lnSpc>
              <a:spcBef>
                <a:spcPct val="0"/>
              </a:spcBef>
              <a:spcAft>
                <a:spcPct val="0"/>
              </a:spcAft>
              <a:defRPr sz="3200" b="1">
                <a:solidFill>
                  <a:srgbClr val="262A63"/>
                </a:solidFill>
                <a:latin typeface="Calibri" panose="020F0502020204030204" pitchFamily="34" charset="0"/>
              </a:defRPr>
            </a:lvl9pPr>
          </a:lstStyle>
          <a:p>
            <a:r>
              <a:rPr lang="en-US" altLang="en-US" dirty="0"/>
              <a:t>Both rob victims of their freedom and dignity.</a:t>
            </a:r>
          </a:p>
        </p:txBody>
      </p:sp>
    </p:spTree>
    <p:extLst>
      <p:ext uri="{BB962C8B-B14F-4D97-AF65-F5344CB8AC3E}">
        <p14:creationId xmlns:p14="http://schemas.microsoft.com/office/powerpoint/2010/main" val="318996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B3C53-C505-0158-E0C7-5D81766D2BDF}"/>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2345908-A8A6-9526-ACC0-2566B733F0B9}"/>
              </a:ext>
            </a:extLst>
          </p:cNvPr>
          <p:cNvSpPr>
            <a:spLocks noGrp="1"/>
          </p:cNvSpPr>
          <p:nvPr>
            <p:ph type="title"/>
          </p:nvPr>
        </p:nvSpPr>
        <p:spPr>
          <a:xfrm>
            <a:off x="627293" y="463450"/>
            <a:ext cx="7886700" cy="793750"/>
          </a:xfrm>
        </p:spPr>
        <p:txBody>
          <a:bodyPr/>
          <a:lstStyle/>
          <a:p>
            <a:r>
              <a:rPr lang="en-US" altLang="en-US" dirty="0">
                <a:solidFill>
                  <a:srgbClr val="002060"/>
                </a:solidFill>
              </a:rPr>
              <a:t>Uncovering Misconceptions</a:t>
            </a:r>
          </a:p>
        </p:txBody>
      </p:sp>
      <p:sp>
        <p:nvSpPr>
          <p:cNvPr id="21507" name="Content Placeholder 2">
            <a:extLst>
              <a:ext uri="{FF2B5EF4-FFF2-40B4-BE49-F238E27FC236}">
                <a16:creationId xmlns:a16="http://schemas.microsoft.com/office/drawing/2014/main" id="{5F96D768-E0C5-2831-EEAA-8B5FA5E33A5C}"/>
              </a:ext>
            </a:extLst>
          </p:cNvPr>
          <p:cNvSpPr>
            <a:spLocks noGrp="1"/>
          </p:cNvSpPr>
          <p:nvPr>
            <p:ph idx="1"/>
          </p:nvPr>
        </p:nvSpPr>
        <p:spPr>
          <a:xfrm>
            <a:off x="627293" y="2141253"/>
            <a:ext cx="7886700" cy="4354753"/>
          </a:xfrm>
        </p:spPr>
        <p:txBody>
          <a:bodyPr/>
          <a:lstStyle/>
          <a:p>
            <a:pPr marL="0" indent="0">
              <a:buNone/>
            </a:pPr>
            <a:endParaRPr lang="en-US" altLang="en-US" dirty="0"/>
          </a:p>
          <a:p>
            <a:endParaRPr lang="en-US" altLang="en-US" dirty="0"/>
          </a:p>
        </p:txBody>
      </p:sp>
      <p:sp>
        <p:nvSpPr>
          <p:cNvPr id="4" name="Content Placeholder 2">
            <a:extLst>
              <a:ext uri="{FF2B5EF4-FFF2-40B4-BE49-F238E27FC236}">
                <a16:creationId xmlns:a16="http://schemas.microsoft.com/office/drawing/2014/main" id="{76103826-87A2-EA27-AA3B-ED306430CD82}"/>
              </a:ext>
            </a:extLst>
          </p:cNvPr>
          <p:cNvSpPr txBox="1">
            <a:spLocks/>
          </p:cNvSpPr>
          <p:nvPr/>
        </p:nvSpPr>
        <p:spPr bwMode="auto">
          <a:xfrm>
            <a:off x="627293" y="1346437"/>
            <a:ext cx="7886700" cy="50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80" indent="-22858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42" indent="-22858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01" indent="-22858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48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222" indent="-22858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381"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40"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00"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62"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buNone/>
            </a:pPr>
            <a:r>
              <a:rPr lang="en-US" altLang="en-US" sz="2000" b="1" dirty="0">
                <a:latin typeface="Calibri"/>
                <a:ea typeface="Calibri"/>
                <a:cs typeface="Calibri"/>
              </a:rPr>
              <a:t>Only women and girls are victim of trafficking.</a:t>
            </a:r>
          </a:p>
          <a:p>
            <a:pPr marL="227965" indent="-227965">
              <a:lnSpc>
                <a:spcPct val="75000"/>
              </a:lnSpc>
            </a:pPr>
            <a:r>
              <a:rPr lang="en-US" altLang="en-US" sz="1800" dirty="0">
                <a:latin typeface="Calibri"/>
                <a:ea typeface="Calibri"/>
                <a:cs typeface="Calibri"/>
              </a:rPr>
              <a:t>While women and girls make up a large percentage, men and boys are trafficked as well.</a:t>
            </a:r>
          </a:p>
          <a:p>
            <a:pPr marL="0" indent="0">
              <a:lnSpc>
                <a:spcPct val="75000"/>
              </a:lnSpc>
              <a:buNone/>
            </a:pPr>
            <a:r>
              <a:rPr lang="en-US" altLang="en-US" sz="2000" b="1" dirty="0">
                <a:latin typeface="Calibri"/>
                <a:ea typeface="Calibri"/>
                <a:cs typeface="Calibri"/>
              </a:rPr>
              <a:t>Human trafficking only happens in other countries.</a:t>
            </a:r>
          </a:p>
          <a:p>
            <a:pPr marL="227965" indent="-227965">
              <a:lnSpc>
                <a:spcPct val="75000"/>
              </a:lnSpc>
            </a:pPr>
            <a:r>
              <a:rPr lang="en-US" altLang="en-US" sz="1800" dirty="0">
                <a:latin typeface="Calibri"/>
                <a:ea typeface="Calibri"/>
                <a:cs typeface="Calibri"/>
              </a:rPr>
              <a:t>Human trafficking happens in all 50 states.</a:t>
            </a:r>
          </a:p>
          <a:p>
            <a:pPr marL="0" indent="0">
              <a:lnSpc>
                <a:spcPct val="75000"/>
              </a:lnSpc>
              <a:buNone/>
            </a:pPr>
            <a:r>
              <a:rPr lang="en-US" altLang="en-US" sz="2000" b="1" dirty="0">
                <a:latin typeface="Calibri"/>
                <a:ea typeface="Calibri"/>
                <a:cs typeface="Calibri"/>
              </a:rPr>
              <a:t>Most trafficking cases involve strangers kidnapping victims.</a:t>
            </a:r>
          </a:p>
          <a:p>
            <a:pPr marL="227965" indent="-227965">
              <a:lnSpc>
                <a:spcPct val="75000"/>
              </a:lnSpc>
            </a:pPr>
            <a:r>
              <a:rPr lang="en-US" altLang="en-US" sz="1800" dirty="0">
                <a:latin typeface="Calibri"/>
                <a:ea typeface="Calibri"/>
                <a:cs typeface="Calibri"/>
              </a:rPr>
              <a:t>Most victims are trafficked by someone they know, like family members, partners, or employers.</a:t>
            </a:r>
          </a:p>
          <a:p>
            <a:pPr marL="0" indent="0">
              <a:lnSpc>
                <a:spcPct val="75000"/>
              </a:lnSpc>
              <a:buNone/>
            </a:pPr>
            <a:r>
              <a:rPr lang="en-US" altLang="en-US" sz="2000" b="1" dirty="0">
                <a:latin typeface="Calibri"/>
                <a:ea typeface="Calibri"/>
                <a:cs typeface="Calibri"/>
              </a:rPr>
              <a:t>Human trafficking always involves moving people across borders.</a:t>
            </a:r>
          </a:p>
          <a:p>
            <a:pPr marL="227965" indent="-227965">
              <a:lnSpc>
                <a:spcPct val="75000"/>
              </a:lnSpc>
            </a:pPr>
            <a:r>
              <a:rPr lang="en-US" altLang="en-US" sz="1800" dirty="0">
                <a:latin typeface="Calibri"/>
                <a:ea typeface="Calibri"/>
                <a:cs typeface="Calibri"/>
              </a:rPr>
              <a:t>Victims can be exploited in their own homes, schools and communities.</a:t>
            </a:r>
          </a:p>
          <a:p>
            <a:pPr marL="0" indent="0">
              <a:lnSpc>
                <a:spcPct val="75000"/>
              </a:lnSpc>
              <a:buNone/>
            </a:pPr>
            <a:r>
              <a:rPr lang="en-US" altLang="en-US" sz="2000" b="1" dirty="0">
                <a:latin typeface="Calibri"/>
                <a:ea typeface="Calibri"/>
                <a:cs typeface="Calibri"/>
              </a:rPr>
              <a:t>Trafficking victims always come from a poor background.</a:t>
            </a:r>
          </a:p>
          <a:p>
            <a:pPr marL="227965" indent="-227965">
              <a:lnSpc>
                <a:spcPct val="75000"/>
              </a:lnSpc>
            </a:pPr>
            <a:r>
              <a:rPr lang="en-US" altLang="en-US" sz="1800" dirty="0">
                <a:latin typeface="Calibri"/>
                <a:ea typeface="Calibri"/>
                <a:cs typeface="Calibri"/>
              </a:rPr>
              <a:t>Poverty is a risk factor, but victims come from all backgrounds.</a:t>
            </a:r>
          </a:p>
          <a:p>
            <a:pPr marL="0" indent="0">
              <a:lnSpc>
                <a:spcPct val="75000"/>
              </a:lnSpc>
              <a:buNone/>
            </a:pPr>
            <a:r>
              <a:rPr lang="en-US" altLang="en-US" sz="2000" b="1" dirty="0">
                <a:latin typeface="Calibri"/>
                <a:ea typeface="Calibri"/>
                <a:cs typeface="Calibri"/>
              </a:rPr>
              <a:t>If someone isn’t being physically held against their will, they aren’t a trafficking victim.</a:t>
            </a:r>
          </a:p>
          <a:p>
            <a:pPr marL="227965" indent="-227965">
              <a:lnSpc>
                <a:spcPct val="75000"/>
              </a:lnSpc>
            </a:pPr>
            <a:r>
              <a:rPr lang="en-US" altLang="en-US" sz="1800" dirty="0">
                <a:latin typeface="Calibri"/>
                <a:ea typeface="Calibri"/>
                <a:cs typeface="Calibri"/>
              </a:rPr>
              <a:t>Many traffickers use coercion, fraud and psychological control.</a:t>
            </a:r>
          </a:p>
        </p:txBody>
      </p:sp>
    </p:spTree>
    <p:extLst>
      <p:ext uri="{BB962C8B-B14F-4D97-AF65-F5344CB8AC3E}">
        <p14:creationId xmlns:p14="http://schemas.microsoft.com/office/powerpoint/2010/main" val="96926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9498-C85F-A2EE-E2A1-FF6D1D42AA75}"/>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32B21E5B-CD91-16F8-300E-3E366F4E5993}"/>
              </a:ext>
            </a:extLst>
          </p:cNvPr>
          <p:cNvSpPr>
            <a:spLocks noGrp="1"/>
          </p:cNvSpPr>
          <p:nvPr>
            <p:ph type="title"/>
          </p:nvPr>
        </p:nvSpPr>
        <p:spPr>
          <a:xfrm>
            <a:off x="628653" y="966789"/>
            <a:ext cx="7886700" cy="793750"/>
          </a:xfrm>
        </p:spPr>
        <p:txBody>
          <a:bodyPr/>
          <a:lstStyle/>
          <a:p>
            <a:r>
              <a:rPr lang="en-US" altLang="en-US" dirty="0"/>
              <a:t>Myths about Human Trafficking</a:t>
            </a:r>
          </a:p>
        </p:txBody>
      </p:sp>
      <p:sp>
        <p:nvSpPr>
          <p:cNvPr id="21507" name="Content Placeholder 2">
            <a:extLst>
              <a:ext uri="{FF2B5EF4-FFF2-40B4-BE49-F238E27FC236}">
                <a16:creationId xmlns:a16="http://schemas.microsoft.com/office/drawing/2014/main" id="{7FD092DC-AEDE-8193-CBF3-0997003DC6C8}"/>
              </a:ext>
            </a:extLst>
          </p:cNvPr>
          <p:cNvSpPr>
            <a:spLocks noGrp="1"/>
          </p:cNvSpPr>
          <p:nvPr>
            <p:ph idx="1"/>
          </p:nvPr>
        </p:nvSpPr>
        <p:spPr>
          <a:xfrm>
            <a:off x="628653" y="1906361"/>
            <a:ext cx="7886700" cy="4354753"/>
          </a:xfrm>
        </p:spPr>
        <p:txBody>
          <a:bodyPr/>
          <a:lstStyle/>
          <a:p>
            <a:pPr marL="0" indent="0">
              <a:buNone/>
            </a:pPr>
            <a:r>
              <a:rPr lang="en-US" altLang="en-US" sz="3000" dirty="0">
                <a:latin typeface="Calibri"/>
                <a:ea typeface="Calibri"/>
                <a:cs typeface="Calibri"/>
              </a:rPr>
              <a:t>The line between real-life trafficking and scripted stories is blurred. Why?</a:t>
            </a:r>
          </a:p>
          <a:p>
            <a:pPr marL="0" indent="0">
              <a:buNone/>
            </a:pPr>
            <a:r>
              <a:rPr lang="en-US" altLang="en-US" sz="2600" dirty="0">
                <a:latin typeface="Calibri"/>
                <a:ea typeface="Calibri"/>
                <a:cs typeface="Calibri"/>
              </a:rPr>
              <a:t>Inaccurate depictions in movies and TV shows, along with misinformation on social media and general lack of understanding about trafficking is a prevalent issue today. These misunderstandings make it difficult to notice real cases of trafficking and to take action to prevent them.</a:t>
            </a:r>
          </a:p>
        </p:txBody>
      </p:sp>
    </p:spTree>
    <p:extLst>
      <p:ext uri="{BB962C8B-B14F-4D97-AF65-F5344CB8AC3E}">
        <p14:creationId xmlns:p14="http://schemas.microsoft.com/office/powerpoint/2010/main" val="105800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2BE18-B664-382C-0AD3-6321DB9ABE85}"/>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A1542D89-4B29-F94B-C382-F15169E15520}"/>
              </a:ext>
            </a:extLst>
          </p:cNvPr>
          <p:cNvSpPr>
            <a:spLocks noGrp="1"/>
          </p:cNvSpPr>
          <p:nvPr>
            <p:ph type="title"/>
          </p:nvPr>
        </p:nvSpPr>
        <p:spPr>
          <a:xfrm>
            <a:off x="628650" y="897621"/>
            <a:ext cx="7886700" cy="577691"/>
          </a:xfrm>
        </p:spPr>
        <p:txBody>
          <a:bodyPr/>
          <a:lstStyle/>
          <a:p>
            <a:r>
              <a:rPr lang="en-US" altLang="en-US" dirty="0"/>
              <a:t>Media Depictions</a:t>
            </a:r>
          </a:p>
        </p:txBody>
      </p:sp>
      <p:sp>
        <p:nvSpPr>
          <p:cNvPr id="21507" name="Content Placeholder 2">
            <a:extLst>
              <a:ext uri="{FF2B5EF4-FFF2-40B4-BE49-F238E27FC236}">
                <a16:creationId xmlns:a16="http://schemas.microsoft.com/office/drawing/2014/main" id="{9EB7691C-A99C-F444-3B0E-0B59DC50C23E}"/>
              </a:ext>
            </a:extLst>
          </p:cNvPr>
          <p:cNvSpPr>
            <a:spLocks noGrp="1"/>
          </p:cNvSpPr>
          <p:nvPr>
            <p:ph idx="1"/>
          </p:nvPr>
        </p:nvSpPr>
        <p:spPr>
          <a:xfrm>
            <a:off x="628650" y="1690836"/>
            <a:ext cx="7886700" cy="1522639"/>
          </a:xfrm>
        </p:spPr>
        <p:txBody>
          <a:bodyPr/>
          <a:lstStyle/>
          <a:p>
            <a:pPr marL="514350" indent="-514350">
              <a:buAutoNum type="arabicPeriod"/>
            </a:pPr>
            <a:r>
              <a:rPr lang="en-US" altLang="en-US" dirty="0"/>
              <a:t>Trafficking is done in faraway countries through kidnapping.</a:t>
            </a:r>
          </a:p>
          <a:p>
            <a:pPr marL="514350" indent="-514350">
              <a:buAutoNum type="arabicPeriod"/>
            </a:pPr>
            <a:r>
              <a:rPr lang="en-US" altLang="en-US" dirty="0"/>
              <a:t>Trafficking is about children locked in basements.</a:t>
            </a:r>
          </a:p>
          <a:p>
            <a:pPr marL="514350" indent="-514350">
              <a:buAutoNum type="arabicPeriod"/>
            </a:pPr>
            <a:endParaRPr lang="en-US" altLang="en-US" dirty="0"/>
          </a:p>
        </p:txBody>
      </p:sp>
      <p:sp>
        <p:nvSpPr>
          <p:cNvPr id="2" name="Title 1">
            <a:extLst>
              <a:ext uri="{FF2B5EF4-FFF2-40B4-BE49-F238E27FC236}">
                <a16:creationId xmlns:a16="http://schemas.microsoft.com/office/drawing/2014/main" id="{B9C2C831-429B-DCF1-2A6D-429361E7D064}"/>
              </a:ext>
            </a:extLst>
          </p:cNvPr>
          <p:cNvSpPr txBox="1">
            <a:spLocks/>
          </p:cNvSpPr>
          <p:nvPr/>
        </p:nvSpPr>
        <p:spPr bwMode="auto">
          <a:xfrm>
            <a:off x="628650" y="3213475"/>
            <a:ext cx="7886700" cy="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2pPr>
            <a:lvl3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3pPr>
            <a:lvl4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4pPr>
            <a:lvl5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5pPr>
            <a:lvl6pPr marL="457162"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2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48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640" algn="l" rtl="0" fontAlgn="base">
              <a:lnSpc>
                <a:spcPct val="90000"/>
              </a:lnSpc>
              <a:spcBef>
                <a:spcPct val="0"/>
              </a:spcBef>
              <a:spcAft>
                <a:spcPct val="0"/>
              </a:spcAft>
              <a:defRPr sz="3200" b="1">
                <a:solidFill>
                  <a:srgbClr val="262A63"/>
                </a:solidFill>
                <a:latin typeface="Calibri" panose="020F0502020204030204" pitchFamily="34" charset="0"/>
              </a:defRPr>
            </a:lvl9pPr>
          </a:lstStyle>
          <a:p>
            <a:r>
              <a:rPr lang="en-US" altLang="en-US" dirty="0"/>
              <a:t>Reality</a:t>
            </a:r>
          </a:p>
        </p:txBody>
      </p:sp>
      <p:sp>
        <p:nvSpPr>
          <p:cNvPr id="4" name="Content Placeholder 2">
            <a:extLst>
              <a:ext uri="{FF2B5EF4-FFF2-40B4-BE49-F238E27FC236}">
                <a16:creationId xmlns:a16="http://schemas.microsoft.com/office/drawing/2014/main" id="{0338A186-C085-8084-D8B8-4CB7CE69C158}"/>
              </a:ext>
            </a:extLst>
          </p:cNvPr>
          <p:cNvSpPr txBox="1">
            <a:spLocks/>
          </p:cNvSpPr>
          <p:nvPr/>
        </p:nvSpPr>
        <p:spPr bwMode="auto">
          <a:xfrm>
            <a:off x="628650" y="3864983"/>
            <a:ext cx="7886700" cy="238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80" indent="-22858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42" indent="-22858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01" indent="-22858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48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222" indent="-22858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381"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40"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00"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62" indent="-228580" algn="l" defTabSz="9143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altLang="en-US" dirty="0"/>
              <a:t>It is a violation of human rights using methods like force, fraud or coercion.</a:t>
            </a:r>
          </a:p>
          <a:p>
            <a:pPr marL="514350" indent="-514350">
              <a:buFont typeface="Arial" panose="020B0604020202020204" pitchFamily="34" charset="0"/>
              <a:buAutoNum type="arabicPeriod"/>
            </a:pPr>
            <a:r>
              <a:rPr lang="en-US" altLang="en-US" dirty="0"/>
              <a:t>Controlling individuals for exploitative reasons showing up as forced labor, commercial sex or abusive situations.</a:t>
            </a:r>
          </a:p>
          <a:p>
            <a:pPr marL="514350" indent="-514350">
              <a:buFont typeface="Arial" panose="020B0604020202020204" pitchFamily="34" charset="0"/>
              <a:buAutoNum type="arabicPeriod"/>
            </a:pPr>
            <a:endParaRPr lang="en-US" altLang="en-US" dirty="0"/>
          </a:p>
        </p:txBody>
      </p:sp>
    </p:spTree>
    <p:extLst>
      <p:ext uri="{BB962C8B-B14F-4D97-AF65-F5344CB8AC3E}">
        <p14:creationId xmlns:p14="http://schemas.microsoft.com/office/powerpoint/2010/main" val="390507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8753C-1EAF-2147-E849-87BE23354FB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CBAB82AA-2666-E83F-0AA3-74120689E616}"/>
              </a:ext>
            </a:extLst>
          </p:cNvPr>
          <p:cNvSpPr>
            <a:spLocks noGrp="1"/>
          </p:cNvSpPr>
          <p:nvPr>
            <p:ph type="title"/>
          </p:nvPr>
        </p:nvSpPr>
        <p:spPr>
          <a:xfrm>
            <a:off x="687376" y="847288"/>
            <a:ext cx="7886700" cy="518968"/>
          </a:xfrm>
        </p:spPr>
        <p:txBody>
          <a:bodyPr/>
          <a:lstStyle/>
          <a:p>
            <a:r>
              <a:rPr lang="en-US" altLang="en-US" dirty="0"/>
              <a:t>Is it Trafficking or Not? You Decide.</a:t>
            </a:r>
          </a:p>
        </p:txBody>
      </p:sp>
      <p:sp>
        <p:nvSpPr>
          <p:cNvPr id="21507" name="Content Placeholder 2">
            <a:extLst>
              <a:ext uri="{FF2B5EF4-FFF2-40B4-BE49-F238E27FC236}">
                <a16:creationId xmlns:a16="http://schemas.microsoft.com/office/drawing/2014/main" id="{1EA22EB6-659C-21FA-9BBC-8FB8D46C0AC7}"/>
              </a:ext>
            </a:extLst>
          </p:cNvPr>
          <p:cNvSpPr>
            <a:spLocks noGrp="1"/>
          </p:cNvSpPr>
          <p:nvPr>
            <p:ph idx="1"/>
          </p:nvPr>
        </p:nvSpPr>
        <p:spPr>
          <a:xfrm>
            <a:off x="628650" y="1238468"/>
            <a:ext cx="7886700" cy="5619531"/>
          </a:xfrm>
        </p:spPr>
        <p:txBody>
          <a:bodyPr/>
          <a:lstStyle/>
          <a:p>
            <a:pPr marL="0" indent="0">
              <a:buNone/>
            </a:pPr>
            <a:r>
              <a:rPr lang="en-US" altLang="en-US" dirty="0"/>
              <a:t>Decide if the scenario is sex trafficking, labor trafficking or not trafficking.</a:t>
            </a:r>
          </a:p>
          <a:p>
            <a:pPr marL="0" indent="0" algn="ctr">
              <a:buNone/>
            </a:pPr>
            <a:r>
              <a:rPr lang="en-US" altLang="en-US" dirty="0"/>
              <a:t>Scenario 1</a:t>
            </a:r>
          </a:p>
          <a:p>
            <a:pPr marL="0" indent="0">
              <a:buNone/>
            </a:pPr>
            <a:r>
              <a:rPr lang="en-US" altLang="en-US" dirty="0"/>
              <a:t>Two 17-year-old girls sign up for an “open casting call” from an advertisement they saw online. The company paid for their travel expenses and lodging to attend. After their interview, they are told that they did not get selected for the cast and that they owe money for the expenses paid by the company. The girls are then pressured into performing sexual acts to pay back the cost of their travel </a:t>
            </a:r>
            <a:r>
              <a:rPr lang="en-US" altLang="en-US" i="1" dirty="0"/>
              <a:t>arrangements.</a:t>
            </a:r>
          </a:p>
          <a:p>
            <a:pPr marL="0" indent="0">
              <a:spcBef>
                <a:spcPts val="0"/>
              </a:spcBef>
              <a:buNone/>
            </a:pPr>
            <a:r>
              <a:rPr lang="en-US" altLang="en-US" i="1" dirty="0"/>
              <a:t>A. Both    </a:t>
            </a:r>
            <a:r>
              <a:rPr lang="en-US" altLang="en-US" dirty="0"/>
              <a:t>B. Labor    C. Neither    D. Sex</a:t>
            </a:r>
          </a:p>
        </p:txBody>
      </p:sp>
    </p:spTree>
    <p:extLst>
      <p:ext uri="{BB962C8B-B14F-4D97-AF65-F5344CB8AC3E}">
        <p14:creationId xmlns:p14="http://schemas.microsoft.com/office/powerpoint/2010/main" val="3118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E654-230B-91FD-F078-E75568F9E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DEBFE-D9FA-CE90-B700-757FF63DA6D4}"/>
              </a:ext>
            </a:extLst>
          </p:cNvPr>
          <p:cNvSpPr>
            <a:spLocks noGrp="1"/>
          </p:cNvSpPr>
          <p:nvPr>
            <p:ph type="title"/>
          </p:nvPr>
        </p:nvSpPr>
        <p:spPr>
          <a:xfrm>
            <a:off x="637542" y="1447507"/>
            <a:ext cx="7986363" cy="604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dirty="0"/>
              <a:t>Training Requirements</a:t>
            </a:r>
            <a:br>
              <a:rPr lang="en-US" dirty="0"/>
            </a:br>
            <a:r>
              <a:rPr lang="en-US" dirty="0"/>
              <a:t>Section (s.) 1006.481(3), Florida Statutes (F.S.)</a:t>
            </a:r>
          </a:p>
        </p:txBody>
      </p:sp>
      <p:sp>
        <p:nvSpPr>
          <p:cNvPr id="3" name="Content Placeholder 2">
            <a:extLst>
              <a:ext uri="{FF2B5EF4-FFF2-40B4-BE49-F238E27FC236}">
                <a16:creationId xmlns:a16="http://schemas.microsoft.com/office/drawing/2014/main" id="{2AE5CCC0-5167-8CA7-D939-F1738FB6CF6C}"/>
              </a:ext>
            </a:extLst>
          </p:cNvPr>
          <p:cNvSpPr>
            <a:spLocks noGrp="1"/>
          </p:cNvSpPr>
          <p:nvPr>
            <p:ph idx="1"/>
          </p:nvPr>
        </p:nvSpPr>
        <p:spPr>
          <a:xfrm>
            <a:off x="628650" y="2421374"/>
            <a:ext cx="7886700" cy="3358859"/>
          </a:xfrm>
        </p:spPr>
        <p:txBody>
          <a:bodyPr/>
          <a:lstStyle/>
          <a:p>
            <a:pPr marL="457162" lvl="1" indent="0">
              <a:buNone/>
            </a:pPr>
            <a:r>
              <a:rPr lang="en-US" dirty="0"/>
              <a:t>(3) Each public school shall require that all instructional personnel under s. 1012.01(2), F.S., administrative personnel under s. 1012.01(3)(c), F.S., and educational support personnel under s. 1012.01(6), F.S., who have contact with students must have received training on human trafficking awareness. Each employee must submit to the school an acknowledgment of having received the training, which must be retained by the school.</a:t>
            </a:r>
          </a:p>
        </p:txBody>
      </p:sp>
    </p:spTree>
    <p:extLst>
      <p:ext uri="{BB962C8B-B14F-4D97-AF65-F5344CB8AC3E}">
        <p14:creationId xmlns:p14="http://schemas.microsoft.com/office/powerpoint/2010/main" val="158626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B272-C2DD-9EDA-0906-3C8E51CAB93D}"/>
              </a:ext>
            </a:extLst>
          </p:cNvPr>
          <p:cNvSpPr>
            <a:spLocks noGrp="1"/>
          </p:cNvSpPr>
          <p:nvPr>
            <p:ph type="title"/>
          </p:nvPr>
        </p:nvSpPr>
        <p:spPr/>
        <p:txBody>
          <a:bodyPr/>
          <a:lstStyle/>
          <a:p>
            <a:r>
              <a:rPr lang="en-US" dirty="0">
                <a:latin typeface="Calibri"/>
                <a:ea typeface="Calibri"/>
                <a:cs typeface="Calibri"/>
              </a:rPr>
              <a:t>Scenario 1</a:t>
            </a:r>
            <a:endParaRPr lang="en-US" dirty="0"/>
          </a:p>
        </p:txBody>
      </p:sp>
      <p:sp>
        <p:nvSpPr>
          <p:cNvPr id="3" name="Content Placeholder 2">
            <a:extLst>
              <a:ext uri="{FF2B5EF4-FFF2-40B4-BE49-F238E27FC236}">
                <a16:creationId xmlns:a16="http://schemas.microsoft.com/office/drawing/2014/main" id="{D4847FB6-3796-A42F-1448-B6C18C7F2B84}"/>
              </a:ext>
            </a:extLst>
          </p:cNvPr>
          <p:cNvSpPr>
            <a:spLocks noGrp="1"/>
          </p:cNvSpPr>
          <p:nvPr>
            <p:ph idx="1"/>
          </p:nvPr>
        </p:nvSpPr>
        <p:spPr/>
        <p:txBody>
          <a:bodyPr/>
          <a:lstStyle/>
          <a:p>
            <a:pPr marL="0" indent="0">
              <a:buNone/>
            </a:pPr>
            <a:endParaRPr lang="en-US" dirty="0">
              <a:latin typeface="Calibri"/>
              <a:ea typeface="Calibri"/>
              <a:cs typeface="Calibri"/>
            </a:endParaRPr>
          </a:p>
          <a:p>
            <a:pPr marL="0" indent="0">
              <a:buNone/>
            </a:pPr>
            <a:r>
              <a:rPr lang="en-US" dirty="0">
                <a:latin typeface="Calibri"/>
                <a:ea typeface="Calibri"/>
                <a:cs typeface="Calibri"/>
              </a:rPr>
              <a:t>This scenario is an example of sex trafficking. The girls are forced and coerced into sexual acts to pay for the expenses.  </a:t>
            </a:r>
            <a:endParaRPr lang="en-US" dirty="0"/>
          </a:p>
          <a:p>
            <a:pPr marL="0" indent="0">
              <a:buNone/>
            </a:pPr>
            <a:endParaRPr lang="en-US" dirty="0">
              <a:ea typeface="Calibri" panose="020F0502020204030204" pitchFamily="34" charset="0"/>
              <a:cs typeface="Calibri" panose="020F0502020204030204" pitchFamily="34" charset="0"/>
            </a:endParaRPr>
          </a:p>
          <a:p>
            <a:pPr marL="0" indent="0">
              <a:buNone/>
            </a:pPr>
            <a:endParaRPr 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462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77028-C677-B8A8-05A5-04DEA741713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84AC2C68-AF7D-8D67-FA05-A79CE270FF81}"/>
              </a:ext>
            </a:extLst>
          </p:cNvPr>
          <p:cNvSpPr>
            <a:spLocks noGrp="1"/>
          </p:cNvSpPr>
          <p:nvPr>
            <p:ph type="title"/>
          </p:nvPr>
        </p:nvSpPr>
        <p:spPr>
          <a:xfrm>
            <a:off x="687376" y="847288"/>
            <a:ext cx="7886700" cy="518968"/>
          </a:xfrm>
        </p:spPr>
        <p:txBody>
          <a:bodyPr/>
          <a:lstStyle/>
          <a:p>
            <a:r>
              <a:rPr lang="en-US" altLang="en-US" dirty="0"/>
              <a:t>Is it Trafficking or Not? You Decide.</a:t>
            </a:r>
          </a:p>
        </p:txBody>
      </p:sp>
      <p:sp>
        <p:nvSpPr>
          <p:cNvPr id="21507" name="Content Placeholder 2">
            <a:extLst>
              <a:ext uri="{FF2B5EF4-FFF2-40B4-BE49-F238E27FC236}">
                <a16:creationId xmlns:a16="http://schemas.microsoft.com/office/drawing/2014/main" id="{638E78A3-159C-63DE-90AD-5EDD4C9B7D87}"/>
              </a:ext>
            </a:extLst>
          </p:cNvPr>
          <p:cNvSpPr>
            <a:spLocks noGrp="1"/>
          </p:cNvSpPr>
          <p:nvPr>
            <p:ph idx="1"/>
          </p:nvPr>
        </p:nvSpPr>
        <p:spPr>
          <a:xfrm>
            <a:off x="628653" y="1476463"/>
            <a:ext cx="7886700" cy="4784652"/>
          </a:xfrm>
        </p:spPr>
        <p:txBody>
          <a:bodyPr/>
          <a:lstStyle/>
          <a:p>
            <a:pPr marL="0" indent="0">
              <a:spcBef>
                <a:spcPts val="1200"/>
              </a:spcBef>
              <a:buNone/>
            </a:pPr>
            <a:r>
              <a:rPr lang="en-US" altLang="en-US" dirty="0"/>
              <a:t>Decide if the scenario is sex trafficking, labor trafficking or not trafficking.</a:t>
            </a:r>
          </a:p>
          <a:p>
            <a:pPr marL="0" indent="0">
              <a:spcBef>
                <a:spcPts val="1200"/>
              </a:spcBef>
              <a:buNone/>
            </a:pPr>
            <a:endParaRPr lang="en-US" altLang="en-US" sz="2000" dirty="0"/>
          </a:p>
          <a:p>
            <a:pPr marL="0" indent="0" algn="ctr">
              <a:buNone/>
            </a:pPr>
            <a:r>
              <a:rPr lang="en-US" altLang="en-US" dirty="0"/>
              <a:t>Scenario 2</a:t>
            </a:r>
          </a:p>
          <a:p>
            <a:pPr marL="0" indent="0">
              <a:buNone/>
            </a:pPr>
            <a:r>
              <a:rPr lang="en-US" altLang="en-US" dirty="0"/>
              <a:t>A 16-year-old is kicked out of their home. A person they know offers them a place to stay if they pay them back in sexual favors. They agree because they have nowhere else to go.</a:t>
            </a:r>
          </a:p>
          <a:p>
            <a:pPr marL="0" indent="0" algn="ctr">
              <a:buNone/>
            </a:pPr>
            <a:r>
              <a:rPr lang="en-US" altLang="en-US" dirty="0"/>
              <a:t> A. Both    B. Labor    C. Neither    D. Sex</a:t>
            </a:r>
          </a:p>
          <a:p>
            <a:pPr marL="0" indent="0">
              <a:buNone/>
            </a:pPr>
            <a:endParaRPr lang="en-US" altLang="en-US" dirty="0"/>
          </a:p>
        </p:txBody>
      </p:sp>
    </p:spTree>
    <p:extLst>
      <p:ext uri="{BB962C8B-B14F-4D97-AF65-F5344CB8AC3E}">
        <p14:creationId xmlns:p14="http://schemas.microsoft.com/office/powerpoint/2010/main" val="100849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4045-6D53-5DF1-44B2-4BCD32F77057}"/>
              </a:ext>
            </a:extLst>
          </p:cNvPr>
          <p:cNvSpPr>
            <a:spLocks noGrp="1"/>
          </p:cNvSpPr>
          <p:nvPr>
            <p:ph type="title"/>
          </p:nvPr>
        </p:nvSpPr>
        <p:spPr/>
        <p:txBody>
          <a:bodyPr/>
          <a:lstStyle/>
          <a:p>
            <a:r>
              <a:rPr lang="en-US" dirty="0">
                <a:latin typeface="Calibri"/>
                <a:ea typeface="Calibri"/>
                <a:cs typeface="Calibri"/>
              </a:rPr>
              <a:t>Scenario 2</a:t>
            </a:r>
            <a:endParaRPr lang="en-US" dirty="0"/>
          </a:p>
        </p:txBody>
      </p:sp>
      <p:sp>
        <p:nvSpPr>
          <p:cNvPr id="3" name="Content Placeholder 2">
            <a:extLst>
              <a:ext uri="{FF2B5EF4-FFF2-40B4-BE49-F238E27FC236}">
                <a16:creationId xmlns:a16="http://schemas.microsoft.com/office/drawing/2014/main" id="{99EFCB68-0D5E-1A09-0149-5D8C9EA8CA13}"/>
              </a:ext>
            </a:extLst>
          </p:cNvPr>
          <p:cNvSpPr>
            <a:spLocks noGrp="1"/>
          </p:cNvSpPr>
          <p:nvPr>
            <p:ph idx="1"/>
          </p:nvPr>
        </p:nvSpPr>
        <p:spPr/>
        <p:txBody>
          <a:bodyPr/>
          <a:lstStyle/>
          <a:p>
            <a:pPr marL="0" indent="0">
              <a:buNone/>
            </a:pPr>
            <a:endParaRPr lang="en-US" dirty="0">
              <a:latin typeface="Calibri"/>
              <a:ea typeface="Calibri"/>
              <a:cs typeface="Calibri"/>
            </a:endParaRPr>
          </a:p>
          <a:p>
            <a:pPr marL="0" indent="0">
              <a:buNone/>
            </a:pPr>
            <a:r>
              <a:rPr lang="en-US" dirty="0">
                <a:latin typeface="Calibri"/>
                <a:ea typeface="Calibri"/>
                <a:cs typeface="Calibri"/>
              </a:rPr>
              <a:t>This scenario is an example of sex trafficking. The 16-year-old is being forced to perform sexual acts because they need a place to go. This is exploitation of a minor.</a:t>
            </a:r>
            <a:endParaRPr 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19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8D98-FD80-8850-25F4-20C3E9D57E97}"/>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4532C09C-E648-AADA-FC1A-44A1A90920BE}"/>
              </a:ext>
            </a:extLst>
          </p:cNvPr>
          <p:cNvSpPr>
            <a:spLocks noGrp="1"/>
          </p:cNvSpPr>
          <p:nvPr>
            <p:ph type="title"/>
          </p:nvPr>
        </p:nvSpPr>
        <p:spPr>
          <a:xfrm>
            <a:off x="687376" y="847288"/>
            <a:ext cx="7886700" cy="518968"/>
          </a:xfrm>
        </p:spPr>
        <p:txBody>
          <a:bodyPr/>
          <a:lstStyle/>
          <a:p>
            <a:r>
              <a:rPr lang="en-US" altLang="en-US" dirty="0"/>
              <a:t>Is it Trafficking or Not? You Decide.</a:t>
            </a:r>
          </a:p>
        </p:txBody>
      </p:sp>
      <p:sp>
        <p:nvSpPr>
          <p:cNvPr id="21507" name="Content Placeholder 2">
            <a:extLst>
              <a:ext uri="{FF2B5EF4-FFF2-40B4-BE49-F238E27FC236}">
                <a16:creationId xmlns:a16="http://schemas.microsoft.com/office/drawing/2014/main" id="{C36B43E7-D0B3-E7A6-FE1F-1E6001609D91}"/>
              </a:ext>
            </a:extLst>
          </p:cNvPr>
          <p:cNvSpPr>
            <a:spLocks noGrp="1"/>
          </p:cNvSpPr>
          <p:nvPr>
            <p:ph idx="1"/>
          </p:nvPr>
        </p:nvSpPr>
        <p:spPr>
          <a:xfrm>
            <a:off x="628653" y="1476463"/>
            <a:ext cx="7886700" cy="4784652"/>
          </a:xfrm>
        </p:spPr>
        <p:txBody>
          <a:bodyPr/>
          <a:lstStyle/>
          <a:p>
            <a:pPr marL="0" indent="0">
              <a:buNone/>
            </a:pPr>
            <a:r>
              <a:rPr lang="en-US" altLang="en-US" dirty="0"/>
              <a:t>Decide if the scenario is sex trafficking, labor trafficking or not trafficking.</a:t>
            </a:r>
          </a:p>
          <a:p>
            <a:pPr marL="0" indent="0">
              <a:buNone/>
            </a:pPr>
            <a:endParaRPr lang="en-US" altLang="en-US" sz="2000" dirty="0"/>
          </a:p>
          <a:p>
            <a:pPr marL="0" indent="0" algn="ctr">
              <a:buNone/>
            </a:pPr>
            <a:r>
              <a:rPr lang="en-US" altLang="en-US" dirty="0">
                <a:latin typeface="Calibri"/>
                <a:ea typeface="Calibri"/>
                <a:cs typeface="Calibri"/>
              </a:rPr>
              <a:t>Scenario 3</a:t>
            </a:r>
          </a:p>
          <a:p>
            <a:pPr marL="0" indent="0">
              <a:buNone/>
            </a:pPr>
            <a:r>
              <a:rPr lang="en-US" altLang="en-US" dirty="0"/>
              <a:t>A 14-year-old helps at their family restaurant every weekend. They do not get paid, but they are not forced to work and can stop whenever they want.</a:t>
            </a:r>
          </a:p>
          <a:p>
            <a:pPr marL="0" indent="0" algn="ctr">
              <a:buNone/>
            </a:pPr>
            <a:r>
              <a:rPr lang="en-US" altLang="en-US" dirty="0"/>
              <a:t> A. Both    B. Labor    C. Neither    D. Sex</a:t>
            </a:r>
          </a:p>
          <a:p>
            <a:pPr marL="0" indent="0">
              <a:buNone/>
            </a:pPr>
            <a:endParaRPr lang="en-US" altLang="en-US" dirty="0"/>
          </a:p>
        </p:txBody>
      </p:sp>
    </p:spTree>
    <p:extLst>
      <p:ext uri="{BB962C8B-B14F-4D97-AF65-F5344CB8AC3E}">
        <p14:creationId xmlns:p14="http://schemas.microsoft.com/office/powerpoint/2010/main" val="245227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AB47-752B-C444-55D3-734582AE14D6}"/>
              </a:ext>
            </a:extLst>
          </p:cNvPr>
          <p:cNvSpPr>
            <a:spLocks noGrp="1"/>
          </p:cNvSpPr>
          <p:nvPr>
            <p:ph type="title"/>
          </p:nvPr>
        </p:nvSpPr>
        <p:spPr/>
        <p:txBody>
          <a:bodyPr/>
          <a:lstStyle/>
          <a:p>
            <a:r>
              <a:rPr lang="en-US" dirty="0">
                <a:latin typeface="Calibri"/>
                <a:ea typeface="Calibri"/>
                <a:cs typeface="Calibri"/>
              </a:rPr>
              <a:t>Scenario 3</a:t>
            </a:r>
            <a:endParaRPr lang="en-US" dirty="0"/>
          </a:p>
        </p:txBody>
      </p:sp>
      <p:sp>
        <p:nvSpPr>
          <p:cNvPr id="3" name="Content Placeholder 2">
            <a:extLst>
              <a:ext uri="{FF2B5EF4-FFF2-40B4-BE49-F238E27FC236}">
                <a16:creationId xmlns:a16="http://schemas.microsoft.com/office/drawing/2014/main" id="{09130EC1-194A-C274-2452-BC297DF1D9D8}"/>
              </a:ext>
            </a:extLst>
          </p:cNvPr>
          <p:cNvSpPr>
            <a:spLocks noGrp="1"/>
          </p:cNvSpPr>
          <p:nvPr>
            <p:ph idx="1"/>
          </p:nvPr>
        </p:nvSpPr>
        <p:spPr/>
        <p:txBody>
          <a:bodyPr/>
          <a:lstStyle/>
          <a:p>
            <a:pPr marL="0" indent="0">
              <a:buNone/>
            </a:pPr>
            <a:endParaRPr lang="en-US">
              <a:ea typeface="Calibri" panose="020F0502020204030204" pitchFamily="34" charset="0"/>
              <a:cs typeface="Calibri" panose="020F0502020204030204" pitchFamily="34" charset="0"/>
            </a:endParaRPr>
          </a:p>
          <a:p>
            <a:pPr marL="0" indent="0">
              <a:buNone/>
            </a:pPr>
            <a:r>
              <a:rPr lang="en-US" dirty="0">
                <a:latin typeface="Calibri"/>
                <a:ea typeface="Calibri"/>
                <a:cs typeface="Calibri"/>
              </a:rPr>
              <a:t>This is not a form of human trafficking.</a:t>
            </a:r>
          </a:p>
        </p:txBody>
      </p:sp>
    </p:spTree>
    <p:extLst>
      <p:ext uri="{BB962C8B-B14F-4D97-AF65-F5344CB8AC3E}">
        <p14:creationId xmlns:p14="http://schemas.microsoft.com/office/powerpoint/2010/main" val="333199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4CED-56F2-E5FB-D276-E60F785D6FD8}"/>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D0DAD7B7-7711-468D-CB6E-D475CAA20791}"/>
              </a:ext>
            </a:extLst>
          </p:cNvPr>
          <p:cNvSpPr>
            <a:spLocks noGrp="1"/>
          </p:cNvSpPr>
          <p:nvPr>
            <p:ph type="title"/>
          </p:nvPr>
        </p:nvSpPr>
        <p:spPr>
          <a:xfrm>
            <a:off x="687376" y="847288"/>
            <a:ext cx="7886700" cy="518968"/>
          </a:xfrm>
        </p:spPr>
        <p:txBody>
          <a:bodyPr/>
          <a:lstStyle/>
          <a:p>
            <a:r>
              <a:rPr lang="en-US" altLang="en-US" dirty="0"/>
              <a:t>Is it Trafficking or Not? You Decide.</a:t>
            </a:r>
          </a:p>
        </p:txBody>
      </p:sp>
      <p:sp>
        <p:nvSpPr>
          <p:cNvPr id="21507" name="Content Placeholder 2">
            <a:extLst>
              <a:ext uri="{FF2B5EF4-FFF2-40B4-BE49-F238E27FC236}">
                <a16:creationId xmlns:a16="http://schemas.microsoft.com/office/drawing/2014/main" id="{9860477A-46CF-EEE3-8BF5-E890B577741C}"/>
              </a:ext>
            </a:extLst>
          </p:cNvPr>
          <p:cNvSpPr>
            <a:spLocks noGrp="1"/>
          </p:cNvSpPr>
          <p:nvPr>
            <p:ph idx="1"/>
          </p:nvPr>
        </p:nvSpPr>
        <p:spPr>
          <a:xfrm>
            <a:off x="628653" y="1476463"/>
            <a:ext cx="7886700" cy="4784652"/>
          </a:xfrm>
        </p:spPr>
        <p:txBody>
          <a:bodyPr/>
          <a:lstStyle/>
          <a:p>
            <a:pPr marL="0" indent="0">
              <a:buNone/>
            </a:pPr>
            <a:r>
              <a:rPr lang="en-US" altLang="en-US" dirty="0"/>
              <a:t>Decide if the scenario is sex trafficking, labor trafficking or not trafficking.</a:t>
            </a:r>
          </a:p>
          <a:p>
            <a:pPr marL="0" indent="0">
              <a:buNone/>
            </a:pPr>
            <a:endParaRPr lang="en-US" altLang="en-US" sz="2000" dirty="0"/>
          </a:p>
          <a:p>
            <a:pPr marL="0" indent="0" algn="ctr">
              <a:buNone/>
            </a:pPr>
            <a:r>
              <a:rPr lang="en-US" altLang="en-US" dirty="0">
                <a:latin typeface="Calibri"/>
                <a:ea typeface="Calibri"/>
                <a:cs typeface="Calibri"/>
              </a:rPr>
              <a:t>Scenario 4</a:t>
            </a:r>
          </a:p>
          <a:p>
            <a:pPr marL="0" indent="0">
              <a:buNone/>
            </a:pPr>
            <a:r>
              <a:rPr lang="en-US" altLang="en-US" dirty="0">
                <a:latin typeface="Calibri"/>
                <a:ea typeface="Calibri"/>
                <a:cs typeface="Calibri"/>
              </a:rPr>
              <a:t>A 16-year-old boy and his family come to the U.S. for work. He is given a job in construction but is not allowed to leave, is forced to work long hours without pay, and his employer threatens to report him if he refuses.</a:t>
            </a:r>
          </a:p>
          <a:p>
            <a:pPr marL="514350" indent="-514350" algn="ctr">
              <a:buAutoNum type="alphaUcPeriod"/>
            </a:pPr>
            <a:r>
              <a:rPr lang="en-US" altLang="en-US" dirty="0">
                <a:latin typeface="Calibri"/>
                <a:ea typeface="Calibri"/>
                <a:cs typeface="Calibri"/>
              </a:rPr>
              <a:t>Both  B. Labor  C. Neither  D. Sex</a:t>
            </a:r>
          </a:p>
        </p:txBody>
      </p:sp>
    </p:spTree>
    <p:extLst>
      <p:ext uri="{BB962C8B-B14F-4D97-AF65-F5344CB8AC3E}">
        <p14:creationId xmlns:p14="http://schemas.microsoft.com/office/powerpoint/2010/main" val="125502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52E2-E41B-B821-51B9-8FFAD850FE2E}"/>
              </a:ext>
            </a:extLst>
          </p:cNvPr>
          <p:cNvSpPr>
            <a:spLocks noGrp="1"/>
          </p:cNvSpPr>
          <p:nvPr>
            <p:ph type="title"/>
          </p:nvPr>
        </p:nvSpPr>
        <p:spPr/>
        <p:txBody>
          <a:bodyPr/>
          <a:lstStyle/>
          <a:p>
            <a:r>
              <a:rPr lang="en-US" dirty="0">
                <a:latin typeface="Calibri"/>
                <a:ea typeface="Calibri"/>
                <a:cs typeface="Calibri"/>
              </a:rPr>
              <a:t>Scenario 4</a:t>
            </a:r>
            <a:endParaRPr lang="en-US" dirty="0"/>
          </a:p>
        </p:txBody>
      </p:sp>
      <p:sp>
        <p:nvSpPr>
          <p:cNvPr id="3" name="Content Placeholder 2">
            <a:extLst>
              <a:ext uri="{FF2B5EF4-FFF2-40B4-BE49-F238E27FC236}">
                <a16:creationId xmlns:a16="http://schemas.microsoft.com/office/drawing/2014/main" id="{E2993869-6FF4-B53F-8691-B864C03EB533}"/>
              </a:ext>
            </a:extLst>
          </p:cNvPr>
          <p:cNvSpPr>
            <a:spLocks noGrp="1"/>
          </p:cNvSpPr>
          <p:nvPr>
            <p:ph idx="1"/>
          </p:nvPr>
        </p:nvSpPr>
        <p:spPr/>
        <p:txBody>
          <a:bodyPr/>
          <a:lstStyle/>
          <a:p>
            <a:pPr marL="0" indent="0">
              <a:buNone/>
            </a:pPr>
            <a:r>
              <a:rPr lang="en-US" dirty="0">
                <a:latin typeface="Calibri"/>
                <a:ea typeface="Calibri"/>
                <a:cs typeface="Calibri"/>
              </a:rPr>
              <a:t>This is a form of labor trafficking. This is an example of obtaining another person for the purpose of exploitation of that person.</a:t>
            </a:r>
            <a:endParaRPr 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14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83FF4-3E5F-8906-CF11-FA8D0BB1E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9C05E-8109-CC28-1BF6-9F5406BD4CD6}"/>
              </a:ext>
            </a:extLst>
          </p:cNvPr>
          <p:cNvSpPr>
            <a:spLocks noGrp="1"/>
          </p:cNvSpPr>
          <p:nvPr>
            <p:ph type="title"/>
          </p:nvPr>
        </p:nvSpPr>
        <p:spPr/>
        <p:txBody>
          <a:bodyPr>
            <a:normAutofit fontScale="90000"/>
          </a:bodyPr>
          <a:lstStyle/>
          <a:p>
            <a:pPr>
              <a:lnSpc>
                <a:spcPct val="107000"/>
              </a:lnSpc>
              <a:spcAft>
                <a:spcPts val="800"/>
              </a:spcAft>
            </a:pPr>
            <a:br>
              <a:rPr lang="en-US" sz="3100" u="sng" dirty="0"/>
            </a:br>
            <a:r>
              <a:rPr lang="en-US" sz="4400" kern="100" dirty="0">
                <a:latin typeface="Calibri"/>
                <a:ea typeface="Calibri"/>
                <a:cs typeface="Arial"/>
              </a:rPr>
              <a:t>Human Trafficking Awareness Training</a:t>
            </a:r>
            <a:br>
              <a:rPr lang="en-US" sz="3200" dirty="0"/>
            </a:br>
            <a:endParaRPr lang="en-US" dirty="0"/>
          </a:p>
        </p:txBody>
      </p:sp>
      <p:sp>
        <p:nvSpPr>
          <p:cNvPr id="4" name="Text Placeholder 3">
            <a:extLst>
              <a:ext uri="{FF2B5EF4-FFF2-40B4-BE49-F238E27FC236}">
                <a16:creationId xmlns:a16="http://schemas.microsoft.com/office/drawing/2014/main" id="{5E2C59EB-39E8-6D69-38DC-C29AC8175618}"/>
              </a:ext>
            </a:extLst>
          </p:cNvPr>
          <p:cNvSpPr>
            <a:spLocks noGrp="1"/>
          </p:cNvSpPr>
          <p:nvPr>
            <p:ph type="body" idx="1"/>
          </p:nvPr>
        </p:nvSpPr>
        <p:spPr/>
        <p:txBody>
          <a:bodyPr/>
          <a:lstStyle/>
          <a:p>
            <a:pPr algn="ctr"/>
            <a:r>
              <a:rPr lang="en-US" sz="4400" dirty="0">
                <a:solidFill>
                  <a:srgbClr val="002060"/>
                </a:solidFill>
              </a:rPr>
              <a:t>The Scope of the Problem</a:t>
            </a:r>
          </a:p>
        </p:txBody>
      </p:sp>
    </p:spTree>
    <p:extLst>
      <p:ext uri="{BB962C8B-B14F-4D97-AF65-F5344CB8AC3E}">
        <p14:creationId xmlns:p14="http://schemas.microsoft.com/office/powerpoint/2010/main" val="390024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6B5CB-6658-2270-ABE6-740222F4B97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C27A4525-2E73-CF02-8391-6D3B0FF6E90E}"/>
              </a:ext>
            </a:extLst>
          </p:cNvPr>
          <p:cNvSpPr>
            <a:spLocks noGrp="1"/>
          </p:cNvSpPr>
          <p:nvPr>
            <p:ph type="title"/>
          </p:nvPr>
        </p:nvSpPr>
        <p:spPr>
          <a:xfrm>
            <a:off x="628653" y="966789"/>
            <a:ext cx="7886700" cy="793750"/>
          </a:xfrm>
        </p:spPr>
        <p:txBody>
          <a:bodyPr/>
          <a:lstStyle/>
          <a:p>
            <a:r>
              <a:rPr lang="en-US" altLang="en-US" dirty="0"/>
              <a:t>Human Trafficking – Anyone … Anywhere</a:t>
            </a:r>
          </a:p>
        </p:txBody>
      </p:sp>
      <p:sp>
        <p:nvSpPr>
          <p:cNvPr id="21507" name="Content Placeholder 2">
            <a:extLst>
              <a:ext uri="{FF2B5EF4-FFF2-40B4-BE49-F238E27FC236}">
                <a16:creationId xmlns:a16="http://schemas.microsoft.com/office/drawing/2014/main" id="{BB1DE0ED-6F3E-F697-D885-71E9CA455AA1}"/>
              </a:ext>
            </a:extLst>
          </p:cNvPr>
          <p:cNvSpPr>
            <a:spLocks noGrp="1"/>
          </p:cNvSpPr>
          <p:nvPr>
            <p:ph idx="1"/>
          </p:nvPr>
        </p:nvSpPr>
        <p:spPr>
          <a:xfrm>
            <a:off x="628653" y="1906361"/>
            <a:ext cx="7886700" cy="4354753"/>
          </a:xfrm>
        </p:spPr>
        <p:txBody>
          <a:bodyPr/>
          <a:lstStyle/>
          <a:p>
            <a:pPr marL="227965" indent="-227965"/>
            <a:r>
              <a:rPr lang="en-US" altLang="en-US" dirty="0">
                <a:latin typeface="Calibri"/>
                <a:ea typeface="Calibri"/>
                <a:cs typeface="Calibri"/>
              </a:rPr>
              <a:t>Trafficking can occur in any community and victims come from all ages, races, sexes and nationalities.</a:t>
            </a:r>
            <a:endParaRPr lang="en-US" dirty="0">
              <a:latin typeface="Calibri"/>
              <a:ea typeface="Calibri"/>
              <a:cs typeface="Calibri"/>
            </a:endParaRPr>
          </a:p>
          <a:p>
            <a:pPr marL="227965" indent="-227965"/>
            <a:r>
              <a:rPr lang="en-US" altLang="en-US" dirty="0">
                <a:latin typeface="Calibri"/>
                <a:ea typeface="Calibri"/>
                <a:cs typeface="Calibri"/>
              </a:rPr>
              <a:t>It can be hard to gather accurate data because many victims don’t recognize themselves as victims. </a:t>
            </a:r>
          </a:p>
          <a:p>
            <a:pPr marL="227965" indent="-227965"/>
            <a:r>
              <a:rPr lang="en-US" altLang="en-US" dirty="0">
                <a:latin typeface="Calibri"/>
                <a:ea typeface="Calibri"/>
                <a:cs typeface="Calibri"/>
              </a:rPr>
              <a:t>Many victims are often difficult to locate or identify.</a:t>
            </a:r>
          </a:p>
          <a:p>
            <a:pPr marL="227965" indent="-227965"/>
            <a:r>
              <a:rPr lang="en-US" altLang="en-US" dirty="0">
                <a:latin typeface="Calibri"/>
                <a:ea typeface="Calibri"/>
                <a:cs typeface="Calibri"/>
              </a:rPr>
              <a:t>Many see it as an issue that only happens in other countries, but it is a serious problem in the U.S.</a:t>
            </a:r>
          </a:p>
        </p:txBody>
      </p:sp>
    </p:spTree>
    <p:extLst>
      <p:ext uri="{BB962C8B-B14F-4D97-AF65-F5344CB8AC3E}">
        <p14:creationId xmlns:p14="http://schemas.microsoft.com/office/powerpoint/2010/main" val="2477533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4EF87-943A-7968-36D5-F789B7DA29B0}"/>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31483992-12E9-CC90-C3B4-FB988B4D1B2B}"/>
              </a:ext>
            </a:extLst>
          </p:cNvPr>
          <p:cNvSpPr>
            <a:spLocks noGrp="1"/>
          </p:cNvSpPr>
          <p:nvPr>
            <p:ph type="title"/>
          </p:nvPr>
        </p:nvSpPr>
        <p:spPr>
          <a:xfrm>
            <a:off x="628653" y="966789"/>
            <a:ext cx="7886700" cy="793750"/>
          </a:xfrm>
        </p:spPr>
        <p:txBody>
          <a:bodyPr/>
          <a:lstStyle/>
          <a:p>
            <a:r>
              <a:rPr lang="en-US" altLang="en-US" dirty="0"/>
              <a:t>Data</a:t>
            </a:r>
          </a:p>
        </p:txBody>
      </p:sp>
      <p:sp>
        <p:nvSpPr>
          <p:cNvPr id="21507" name="Content Placeholder 2">
            <a:extLst>
              <a:ext uri="{FF2B5EF4-FFF2-40B4-BE49-F238E27FC236}">
                <a16:creationId xmlns:a16="http://schemas.microsoft.com/office/drawing/2014/main" id="{75E6EBC1-9E44-5CC2-9CE6-A94988D9F61C}"/>
              </a:ext>
            </a:extLst>
          </p:cNvPr>
          <p:cNvSpPr>
            <a:spLocks noGrp="1"/>
          </p:cNvSpPr>
          <p:nvPr>
            <p:ph idx="1"/>
          </p:nvPr>
        </p:nvSpPr>
        <p:spPr>
          <a:xfrm>
            <a:off x="628653" y="1906361"/>
            <a:ext cx="7886700" cy="4354753"/>
          </a:xfrm>
        </p:spPr>
        <p:txBody>
          <a:bodyPr/>
          <a:lstStyle/>
          <a:p>
            <a:pPr marL="227965" indent="-227965"/>
            <a:r>
              <a:rPr lang="en-US" altLang="en-US" dirty="0">
                <a:latin typeface="Calibri"/>
                <a:ea typeface="Calibri"/>
                <a:cs typeface="Calibri"/>
              </a:rPr>
              <a:t>In 2023, the National Human Trafficking Hotline (NHTH) received over 30,000 contacts (calls, texts, and online messages).</a:t>
            </a:r>
            <a:endParaRPr lang="en-US" dirty="0">
              <a:latin typeface="Calibri"/>
              <a:ea typeface="Calibri"/>
              <a:cs typeface="Calibri"/>
            </a:endParaRPr>
          </a:p>
          <a:p>
            <a:pPr marL="227965" indent="-227965"/>
            <a:r>
              <a:rPr lang="en-US" altLang="en-US" dirty="0">
                <a:latin typeface="Calibri"/>
                <a:ea typeface="Calibri"/>
                <a:cs typeface="Calibri"/>
              </a:rPr>
              <a:t>In 2023, over 9,000 cases were identified.</a:t>
            </a:r>
          </a:p>
          <a:p>
            <a:pPr marL="227965" indent="-227965"/>
            <a:r>
              <a:rPr lang="en-US" altLang="en-US" dirty="0">
                <a:latin typeface="Calibri"/>
                <a:ea typeface="Calibri"/>
                <a:cs typeface="Calibri"/>
              </a:rPr>
              <a:t>Florida Department of Children and Families (DCF) receives reports for the state of Florida.</a:t>
            </a:r>
          </a:p>
          <a:p>
            <a:pPr marL="0" indent="0">
              <a:buNone/>
            </a:pPr>
            <a:endParaRPr lang="en-US" altLang="en-US" dirty="0">
              <a:latin typeface="Calibri"/>
              <a:ea typeface="Calibri"/>
              <a:cs typeface="Calibri"/>
            </a:endParaRPr>
          </a:p>
          <a:p>
            <a:pPr marL="227965" indent="-227965"/>
            <a:endParaRPr lang="en-US" altLang="en-US" dirty="0">
              <a:ea typeface="Calibri" panose="020F0502020204030204" pitchFamily="34" charset="0"/>
              <a:cs typeface="Calibri" panose="020F0502020204030204" pitchFamily="34" charset="0"/>
            </a:endParaRPr>
          </a:p>
          <a:p>
            <a:pPr marL="227965" indent="-227965"/>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051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8FB-7A2D-201F-AD6F-B1F899F0ED04}"/>
              </a:ext>
            </a:extLst>
          </p:cNvPr>
          <p:cNvSpPr>
            <a:spLocks noGrp="1"/>
          </p:cNvSpPr>
          <p:nvPr>
            <p:ph type="title"/>
          </p:nvPr>
        </p:nvSpPr>
        <p:spPr/>
        <p:txBody>
          <a:bodyPr/>
          <a:lstStyle/>
          <a:p>
            <a:r>
              <a:rPr lang="en-US" dirty="0"/>
              <a:t>Training Requirements </a:t>
            </a:r>
            <a:br>
              <a:rPr lang="en-US" dirty="0"/>
            </a:br>
            <a:r>
              <a:rPr lang="en-US" dirty="0"/>
              <a:t>Section 1012.01(2), F.S.</a:t>
            </a:r>
          </a:p>
        </p:txBody>
      </p:sp>
      <p:sp>
        <p:nvSpPr>
          <p:cNvPr id="3" name="Content Placeholder 2">
            <a:extLst>
              <a:ext uri="{FF2B5EF4-FFF2-40B4-BE49-F238E27FC236}">
                <a16:creationId xmlns:a16="http://schemas.microsoft.com/office/drawing/2014/main" id="{9F88E59C-E1A8-C6C5-B2E2-AD85CE02B81E}"/>
              </a:ext>
            </a:extLst>
          </p:cNvPr>
          <p:cNvSpPr>
            <a:spLocks noGrp="1"/>
          </p:cNvSpPr>
          <p:nvPr>
            <p:ph idx="1"/>
          </p:nvPr>
        </p:nvSpPr>
        <p:spPr/>
        <p:txBody>
          <a:bodyPr/>
          <a:lstStyle/>
          <a:p>
            <a:pPr marL="457200" lvl="1" indent="0">
              <a:buNone/>
            </a:pPr>
            <a:r>
              <a:rPr lang="en-US" dirty="0">
                <a:ea typeface="Calibri"/>
                <a:cs typeface="Calibri"/>
              </a:rPr>
              <a:t>(2) “Instructional personnel” means any K-12 staff member whose function includes the provision of direct instructional services to students. Instructional personnel also includes K-12 personnel whose functions provide direct support in the learning process of students. Included in the classification of instructional personnel are the following K-12 personnel:</a:t>
            </a:r>
          </a:p>
          <a:p>
            <a:pPr marL="457241" lvl="1" indent="0">
              <a:buNone/>
            </a:pPr>
            <a:r>
              <a:rPr lang="en-US" dirty="0">
                <a:ea typeface="Calibri"/>
                <a:cs typeface="Calibri"/>
              </a:rPr>
              <a:t>(a) Classroom teachers…</a:t>
            </a:r>
          </a:p>
          <a:p>
            <a:pPr marL="457241" lvl="1" indent="0">
              <a:buNone/>
            </a:pPr>
            <a:r>
              <a:rPr lang="en-US" dirty="0">
                <a:ea typeface="Calibri"/>
                <a:cs typeface="Calibri"/>
              </a:rPr>
              <a:t>(b) Student personnel services…</a:t>
            </a:r>
          </a:p>
          <a:p>
            <a:pPr marL="457241" lvl="1" indent="0">
              <a:buNone/>
            </a:pPr>
            <a:r>
              <a:rPr lang="en-US" dirty="0">
                <a:ea typeface="Calibri"/>
                <a:cs typeface="Calibri"/>
              </a:rPr>
              <a:t>(c) Librarians/media specialists…</a:t>
            </a:r>
          </a:p>
          <a:p>
            <a:pPr marL="457241" lvl="1" indent="0">
              <a:buNone/>
            </a:pPr>
            <a:r>
              <a:rPr lang="en-US" dirty="0">
                <a:ea typeface="Calibri"/>
                <a:cs typeface="Calibri"/>
              </a:rPr>
              <a:t>(d) Other instructional staff…</a:t>
            </a:r>
          </a:p>
          <a:p>
            <a:pPr marL="457241" lvl="1" indent="0">
              <a:buNone/>
            </a:pPr>
            <a:r>
              <a:rPr lang="en-US" dirty="0">
                <a:ea typeface="Calibri"/>
                <a:cs typeface="Calibri"/>
              </a:rPr>
              <a:t>(e) Education paraprofessionals...</a:t>
            </a:r>
          </a:p>
        </p:txBody>
      </p:sp>
    </p:spTree>
    <p:extLst>
      <p:ext uri="{BB962C8B-B14F-4D97-AF65-F5344CB8AC3E}">
        <p14:creationId xmlns:p14="http://schemas.microsoft.com/office/powerpoint/2010/main" val="262294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35B4C-68E9-EAFA-B111-20AD49AD0FD2}"/>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D045B11-ECD9-63B5-5EA4-D4E1BAC68072}"/>
              </a:ext>
            </a:extLst>
          </p:cNvPr>
          <p:cNvSpPr>
            <a:spLocks noGrp="1"/>
          </p:cNvSpPr>
          <p:nvPr>
            <p:ph type="title"/>
          </p:nvPr>
        </p:nvSpPr>
        <p:spPr>
          <a:xfrm>
            <a:off x="628653" y="816477"/>
            <a:ext cx="7886700" cy="523808"/>
          </a:xfrm>
        </p:spPr>
        <p:txBody>
          <a:bodyPr/>
          <a:lstStyle/>
          <a:p>
            <a:r>
              <a:rPr lang="en-US" altLang="en-US" dirty="0"/>
              <a:t>Florida’s Data</a:t>
            </a:r>
          </a:p>
        </p:txBody>
      </p:sp>
      <p:sp>
        <p:nvSpPr>
          <p:cNvPr id="21507" name="Content Placeholder 2">
            <a:extLst>
              <a:ext uri="{FF2B5EF4-FFF2-40B4-BE49-F238E27FC236}">
                <a16:creationId xmlns:a16="http://schemas.microsoft.com/office/drawing/2014/main" id="{86850C1D-A0F5-BF90-98A7-A7393909994A}"/>
              </a:ext>
            </a:extLst>
          </p:cNvPr>
          <p:cNvSpPr>
            <a:spLocks noGrp="1"/>
          </p:cNvSpPr>
          <p:nvPr>
            <p:ph idx="1"/>
          </p:nvPr>
        </p:nvSpPr>
        <p:spPr>
          <a:xfrm>
            <a:off x="628653" y="1505528"/>
            <a:ext cx="7886700" cy="4945376"/>
          </a:xfrm>
        </p:spPr>
        <p:txBody>
          <a:bodyPr/>
          <a:lstStyle/>
          <a:p>
            <a:pPr marL="227965" indent="-227965"/>
            <a:r>
              <a:rPr lang="en-US" altLang="en-US" dirty="0">
                <a:latin typeface="Calibri"/>
                <a:ea typeface="Calibri"/>
                <a:cs typeface="Calibri"/>
              </a:rPr>
              <a:t>Two primary categories in Florida are Commercial Sexual Exploitation of a Child (CSEC) and Labor Trafficking.</a:t>
            </a:r>
            <a:endParaRPr lang="en-US" dirty="0">
              <a:latin typeface="Calibri"/>
              <a:ea typeface="Calibri"/>
              <a:cs typeface="Calibri"/>
            </a:endParaRPr>
          </a:p>
          <a:p>
            <a:pPr marL="685165" lvl="1" indent="-227965"/>
            <a:r>
              <a:rPr lang="en-US" altLang="en-US" dirty="0"/>
              <a:t>Human Trafficking CSEC – the maltreatment type used for cases where the allegations involve commercial sexual exploitation of a child.</a:t>
            </a:r>
            <a:endParaRPr lang="en-US" altLang="en-US" dirty="0">
              <a:ea typeface="Calibri" panose="020F0502020204030204" pitchFamily="34" charset="0"/>
              <a:cs typeface="Calibri" panose="020F0502020204030204" pitchFamily="34" charset="0"/>
            </a:endParaRPr>
          </a:p>
          <a:p>
            <a:pPr marL="685165" lvl="1" indent="-227965"/>
            <a:r>
              <a:rPr lang="en-US" altLang="en-US" dirty="0"/>
              <a:t>Human Trafficking Labor – maltreatment type used in cases when the allegations involve issues of forced labor, slavery or servitude that do not appear to be sexual in nature.</a:t>
            </a:r>
          </a:p>
          <a:p>
            <a:pPr marL="457200" lvl="1" indent="0">
              <a:buNone/>
            </a:pPr>
            <a:endParaRPr lang="en-US" altLang="en-US" dirty="0"/>
          </a:p>
          <a:p>
            <a:pPr marL="457200" lvl="1" indent="0">
              <a:buNone/>
            </a:pPr>
            <a:endParaRPr lang="en-US" altLang="en-US" dirty="0"/>
          </a:p>
          <a:p>
            <a:pPr marL="457200" lvl="1" indent="0">
              <a:buNone/>
            </a:pPr>
            <a:r>
              <a:rPr lang="en-US" altLang="en-US" sz="2200" dirty="0">
                <a:ea typeface="Calibri" panose="020F0502020204030204" pitchFamily="34" charset="0"/>
                <a:cs typeface="Calibri" panose="020F0502020204030204" pitchFamily="34" charset="0"/>
              </a:rPr>
              <a:t>Source: Florida Department of Children and Families</a:t>
            </a:r>
          </a:p>
          <a:p>
            <a:pPr marL="457200" lvl="1" indent="0">
              <a:buNone/>
            </a:pPr>
            <a:endParaRPr lang="en-US" altLang="en-US" dirty="0">
              <a:ea typeface="Calibri" panose="020F0502020204030204" pitchFamily="34" charset="0"/>
              <a:cs typeface="Calibri" panose="020F0502020204030204" pitchFamily="34" charset="0"/>
            </a:endParaRPr>
          </a:p>
          <a:p>
            <a:pPr marL="227965" indent="-227965"/>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523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86F92-03AE-DD3D-AB45-3FD728C0E8ED}"/>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7A19ACB4-6F74-9025-BFA9-7BA2301854F3}"/>
              </a:ext>
            </a:extLst>
          </p:cNvPr>
          <p:cNvSpPr>
            <a:spLocks noGrp="1"/>
          </p:cNvSpPr>
          <p:nvPr>
            <p:ph type="title"/>
          </p:nvPr>
        </p:nvSpPr>
        <p:spPr>
          <a:xfrm>
            <a:off x="704154" y="855676"/>
            <a:ext cx="7886700" cy="510579"/>
          </a:xfrm>
        </p:spPr>
        <p:txBody>
          <a:bodyPr/>
          <a:lstStyle/>
          <a:p>
            <a:r>
              <a:rPr lang="en-US" altLang="en-US" dirty="0"/>
              <a:t>Florida’s Data</a:t>
            </a:r>
          </a:p>
        </p:txBody>
      </p:sp>
      <p:sp>
        <p:nvSpPr>
          <p:cNvPr id="21507" name="Content Placeholder 2">
            <a:extLst>
              <a:ext uri="{FF2B5EF4-FFF2-40B4-BE49-F238E27FC236}">
                <a16:creationId xmlns:a16="http://schemas.microsoft.com/office/drawing/2014/main" id="{74A83F82-618D-D294-2BE0-76CB60BAA7B4}"/>
              </a:ext>
            </a:extLst>
          </p:cNvPr>
          <p:cNvSpPr>
            <a:spLocks noGrp="1"/>
          </p:cNvSpPr>
          <p:nvPr>
            <p:ph idx="1"/>
          </p:nvPr>
        </p:nvSpPr>
        <p:spPr>
          <a:xfrm>
            <a:off x="704154" y="1428188"/>
            <a:ext cx="7886700" cy="4989390"/>
          </a:xfrm>
        </p:spPr>
        <p:txBody>
          <a:bodyPr/>
          <a:lstStyle/>
          <a:p>
            <a:pPr marL="227965" indent="-227965"/>
            <a:r>
              <a:rPr lang="en-US" altLang="en-US" dirty="0">
                <a:latin typeface="Calibri"/>
                <a:ea typeface="Calibri"/>
                <a:cs typeface="Calibri"/>
              </a:rPr>
              <a:t>In the 2023-2024 fiscal year, DCF accepted over 2,000 reports of human trafficking involving over 1,500 children.</a:t>
            </a:r>
          </a:p>
          <a:p>
            <a:pPr marL="227965" indent="-227965"/>
            <a:r>
              <a:rPr lang="en-US" altLang="en-US" dirty="0">
                <a:latin typeface="Calibri"/>
                <a:ea typeface="Calibri"/>
                <a:cs typeface="Calibri"/>
              </a:rPr>
              <a:t>2,137 cases were reported according to DCF.</a:t>
            </a:r>
            <a:endParaRPr lang="en-US" altLang="en-US" dirty="0">
              <a:ea typeface="Calibri"/>
              <a:cs typeface="Calibri"/>
            </a:endParaRPr>
          </a:p>
          <a:p>
            <a:pPr marL="685165" lvl="1" indent="-227965"/>
            <a:r>
              <a:rPr lang="en-US" altLang="en-US" dirty="0"/>
              <a:t>92% classified as CSEC.</a:t>
            </a:r>
            <a:endParaRPr lang="en-US" altLang="en-US" dirty="0">
              <a:ea typeface="Calibri" panose="020F0502020204030204" pitchFamily="34" charset="0"/>
              <a:cs typeface="Calibri" panose="020F0502020204030204" pitchFamily="34" charset="0"/>
            </a:endParaRPr>
          </a:p>
          <a:p>
            <a:pPr marL="685165" lvl="1" indent="-227965"/>
            <a:r>
              <a:rPr lang="en-US" altLang="en-US" dirty="0"/>
              <a:t>8% classified as Labor Trafficking.</a:t>
            </a:r>
            <a:endParaRPr lang="en-US" altLang="en-US" dirty="0">
              <a:ea typeface="Calibri" panose="020F0502020204030204" pitchFamily="34" charset="0"/>
              <a:cs typeface="Calibri" panose="020F0502020204030204" pitchFamily="34" charset="0"/>
            </a:endParaRPr>
          </a:p>
          <a:p>
            <a:pPr marL="227965" indent="-227965"/>
            <a:r>
              <a:rPr lang="en-US" altLang="en-US" dirty="0"/>
              <a:t>More than 80% reported came from children living at home with a parent or caregiver, not in foster care.</a:t>
            </a:r>
            <a:endParaRPr lang="en-US" altLang="en-US" dirty="0">
              <a:ea typeface="Calibri"/>
              <a:cs typeface="Calibri"/>
            </a:endParaRPr>
          </a:p>
          <a:p>
            <a:pPr marL="227965" indent="-227965"/>
            <a:r>
              <a:rPr lang="en-US" altLang="en-US" dirty="0">
                <a:latin typeface="Calibri"/>
                <a:ea typeface="Calibri"/>
                <a:cs typeface="Calibri"/>
              </a:rPr>
              <a:t>In 2023-2024, about 22% of reported cases were confirmed as human trafficking after an investigation.</a:t>
            </a:r>
          </a:p>
          <a:p>
            <a:pPr marL="227965" indent="-227965"/>
            <a:endParaRPr lang="en-US" altLang="en-US" dirty="0">
              <a:ea typeface="Calibri" panose="020F0502020204030204" pitchFamily="34" charset="0"/>
              <a:cs typeface="Calibri" panose="020F0502020204030204" pitchFamily="34" charset="0"/>
            </a:endParaRPr>
          </a:p>
          <a:p>
            <a:pPr marL="685165" lvl="1" indent="-227965"/>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682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63F5-CD71-8E38-5ED2-24CCFD599A32}"/>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D400DAAC-0D60-D494-0607-FF5EF215D71E}"/>
              </a:ext>
            </a:extLst>
          </p:cNvPr>
          <p:cNvSpPr>
            <a:spLocks noGrp="1"/>
          </p:cNvSpPr>
          <p:nvPr>
            <p:ph type="title"/>
          </p:nvPr>
        </p:nvSpPr>
        <p:spPr>
          <a:xfrm>
            <a:off x="704154" y="855676"/>
            <a:ext cx="7886700" cy="510579"/>
          </a:xfrm>
        </p:spPr>
        <p:txBody>
          <a:bodyPr/>
          <a:lstStyle/>
          <a:p>
            <a:r>
              <a:rPr lang="en-US" altLang="en-US" dirty="0"/>
              <a:t>Florida’s Data – Why?</a:t>
            </a:r>
          </a:p>
        </p:txBody>
      </p:sp>
      <p:sp>
        <p:nvSpPr>
          <p:cNvPr id="21507" name="Content Placeholder 2">
            <a:extLst>
              <a:ext uri="{FF2B5EF4-FFF2-40B4-BE49-F238E27FC236}">
                <a16:creationId xmlns:a16="http://schemas.microsoft.com/office/drawing/2014/main" id="{025708A2-9181-330A-0A31-8CB5B05E0B30}"/>
              </a:ext>
            </a:extLst>
          </p:cNvPr>
          <p:cNvSpPr>
            <a:spLocks noGrp="1"/>
          </p:cNvSpPr>
          <p:nvPr>
            <p:ph idx="1"/>
          </p:nvPr>
        </p:nvSpPr>
        <p:spPr>
          <a:xfrm>
            <a:off x="704154" y="1428188"/>
            <a:ext cx="7886700" cy="4989390"/>
          </a:xfrm>
        </p:spPr>
        <p:txBody>
          <a:bodyPr/>
          <a:lstStyle/>
          <a:p>
            <a:pPr marL="227965" indent="-227965"/>
            <a:r>
              <a:rPr lang="en-US" altLang="en-US" dirty="0">
                <a:latin typeface="Calibri"/>
                <a:ea typeface="Calibri"/>
                <a:cs typeface="Calibri"/>
              </a:rPr>
              <a:t>Collecting data allows us to identify trends and assess the scale of the problem.</a:t>
            </a:r>
          </a:p>
          <a:p>
            <a:pPr marL="227965" indent="-227965"/>
            <a:r>
              <a:rPr lang="en-US" altLang="en-US" dirty="0">
                <a:latin typeface="Calibri"/>
                <a:ea typeface="Calibri"/>
                <a:cs typeface="Calibri"/>
              </a:rPr>
              <a:t>It helps us make informed decisions and take meaningful actions.</a:t>
            </a:r>
          </a:p>
          <a:p>
            <a:pPr marL="227965" indent="-227965"/>
            <a:r>
              <a:rPr lang="en-US" altLang="en-US" dirty="0">
                <a:latin typeface="Calibri"/>
                <a:ea typeface="Calibri"/>
                <a:cs typeface="Calibri"/>
              </a:rPr>
              <a:t>It allows us to understand how common the issue is and identify those most at risk.</a:t>
            </a:r>
          </a:p>
          <a:p>
            <a:pPr marL="227965" indent="-227965"/>
            <a:r>
              <a:rPr lang="en-US" altLang="en-US" dirty="0">
                <a:latin typeface="Calibri"/>
                <a:ea typeface="Calibri"/>
                <a:cs typeface="Calibri"/>
              </a:rPr>
              <a:t>Data also provide feedback on how prevention and intervention strategies are working.</a:t>
            </a:r>
          </a:p>
        </p:txBody>
      </p:sp>
    </p:spTree>
    <p:extLst>
      <p:ext uri="{BB962C8B-B14F-4D97-AF65-F5344CB8AC3E}">
        <p14:creationId xmlns:p14="http://schemas.microsoft.com/office/powerpoint/2010/main" val="3944683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1AEB-AC13-1C9D-94B2-CB907646FF80}"/>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04B2CDBC-1B3D-D4D4-4314-8FC6843DFEA8}"/>
              </a:ext>
            </a:extLst>
          </p:cNvPr>
          <p:cNvSpPr>
            <a:spLocks noGrp="1"/>
          </p:cNvSpPr>
          <p:nvPr>
            <p:ph type="title"/>
          </p:nvPr>
        </p:nvSpPr>
        <p:spPr>
          <a:xfrm>
            <a:off x="628653" y="966789"/>
            <a:ext cx="7886700" cy="793750"/>
          </a:xfrm>
        </p:spPr>
        <p:txBody>
          <a:bodyPr/>
          <a:lstStyle/>
          <a:p>
            <a:r>
              <a:rPr lang="en-US" sz="2800" dirty="0">
                <a:latin typeface="Calibri"/>
                <a:ea typeface="Calibri"/>
                <a:cs typeface="Calibri"/>
              </a:rPr>
              <a:t>Which statement best reflects what the data supports?</a:t>
            </a:r>
            <a:endParaRPr lang="en-US" sz="2800" dirty="0"/>
          </a:p>
        </p:txBody>
      </p:sp>
      <p:sp>
        <p:nvSpPr>
          <p:cNvPr id="21507" name="Content Placeholder 2">
            <a:extLst>
              <a:ext uri="{FF2B5EF4-FFF2-40B4-BE49-F238E27FC236}">
                <a16:creationId xmlns:a16="http://schemas.microsoft.com/office/drawing/2014/main" id="{29644D97-E6D6-9431-0BA2-750B25B47A41}"/>
              </a:ext>
            </a:extLst>
          </p:cNvPr>
          <p:cNvSpPr>
            <a:spLocks noGrp="1"/>
          </p:cNvSpPr>
          <p:nvPr>
            <p:ph idx="1"/>
          </p:nvPr>
        </p:nvSpPr>
        <p:spPr>
          <a:xfrm>
            <a:off x="628650" y="1853968"/>
            <a:ext cx="7886700" cy="4432314"/>
          </a:xfrm>
        </p:spPr>
        <p:txBody>
          <a:bodyPr/>
          <a:lstStyle/>
          <a:p>
            <a:pPr marL="456565" lvl="1" indent="0">
              <a:buNone/>
            </a:pPr>
            <a:endParaRPr lang="en-US" altLang="en-US" dirty="0">
              <a:latin typeface="Calibri"/>
              <a:ea typeface="Calibri"/>
              <a:cs typeface="Calibri"/>
            </a:endParaRPr>
          </a:p>
          <a:p>
            <a:pPr marL="456565" lvl="1" indent="0">
              <a:buNone/>
            </a:pPr>
            <a:r>
              <a:rPr lang="en-US" altLang="en-US" dirty="0"/>
              <a:t>92% of reports involved Commercial Sexual Exploitation of Children (CSEC), while only 8% involved labor trafficking.</a:t>
            </a:r>
            <a:endParaRPr lang="en-US" altLang="en-US" dirty="0">
              <a:ea typeface="Calibri" panose="020F0502020204030204" pitchFamily="34" charset="0"/>
              <a:cs typeface="Calibri" panose="020F0502020204030204" pitchFamily="34" charset="0"/>
            </a:endParaRPr>
          </a:p>
          <a:p>
            <a:pPr marL="456565" lvl="1" indent="0">
              <a:buNone/>
            </a:pPr>
            <a:endParaRPr lang="en-US" altLang="en-US" dirty="0">
              <a:ea typeface="Calibri" panose="020F0502020204030204" pitchFamily="34" charset="0"/>
              <a:cs typeface="Calibri" panose="020F0502020204030204" pitchFamily="34" charset="0"/>
            </a:endParaRPr>
          </a:p>
          <a:p>
            <a:pPr marL="913765" lvl="1" indent="-457200">
              <a:buClr>
                <a:schemeClr val="tx1"/>
              </a:buClr>
              <a:buAutoNum type="alphaUcPeriod"/>
            </a:pPr>
            <a:r>
              <a:rPr lang="en-US" altLang="en-US" dirty="0">
                <a:latin typeface="Calibri"/>
                <a:ea typeface="Calibri"/>
                <a:cs typeface="Calibri"/>
              </a:rPr>
              <a:t>Commercial Sexual Exploitation of Children (CSEC) is the most commonly reported form of trafficking.</a:t>
            </a:r>
          </a:p>
          <a:p>
            <a:pPr marL="913765" lvl="1" indent="-457200">
              <a:buClr>
                <a:schemeClr val="tx1"/>
              </a:buClr>
              <a:buAutoNum type="alphaUcPeriod"/>
            </a:pPr>
            <a:r>
              <a:rPr lang="en-US" altLang="en-US" dirty="0"/>
              <a:t>Not all reported trafficking cases are confirmed. </a:t>
            </a:r>
            <a:endParaRPr lang="en-US" altLang="en-US" dirty="0">
              <a:ea typeface="Calibri" panose="020F0502020204030204" pitchFamily="34" charset="0"/>
              <a:cs typeface="Calibri" panose="020F0502020204030204" pitchFamily="34" charset="0"/>
            </a:endParaRPr>
          </a:p>
          <a:p>
            <a:pPr marL="913765" lvl="1" indent="-457200">
              <a:buClr>
                <a:schemeClr val="tx1"/>
              </a:buClr>
              <a:buAutoNum type="alphaUcPeriod"/>
            </a:pPr>
            <a:r>
              <a:rPr lang="en-US" altLang="en-US" dirty="0">
                <a:latin typeface="Calibri"/>
                <a:ea typeface="Calibri"/>
                <a:cs typeface="Calibri"/>
              </a:rPr>
              <a:t>Males are also at risk, even though most survivors are female.</a:t>
            </a:r>
          </a:p>
          <a:p>
            <a:pPr marL="913765" lvl="1" indent="-457200">
              <a:buClr>
                <a:schemeClr val="tx1"/>
              </a:buClr>
              <a:buAutoNum type="alphaUcPeriod"/>
            </a:pPr>
            <a:r>
              <a:rPr lang="en-US" altLang="en-US" dirty="0"/>
              <a:t>Many trafficking victims are not in foster care. </a:t>
            </a: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19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E1F5-B5FA-C3F2-711B-1BCBD42F7F4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EB5953FB-2267-FB50-631A-D18974CD3B60}"/>
              </a:ext>
            </a:extLst>
          </p:cNvPr>
          <p:cNvSpPr>
            <a:spLocks noGrp="1"/>
          </p:cNvSpPr>
          <p:nvPr>
            <p:ph type="title"/>
          </p:nvPr>
        </p:nvSpPr>
        <p:spPr>
          <a:xfrm>
            <a:off x="628653" y="816664"/>
            <a:ext cx="7886700" cy="534465"/>
          </a:xfrm>
        </p:spPr>
        <p:txBody>
          <a:bodyPr/>
          <a:lstStyle/>
          <a:p>
            <a:r>
              <a:rPr lang="en-US" altLang="en-US" dirty="0"/>
              <a:t>Answer</a:t>
            </a:r>
          </a:p>
        </p:txBody>
      </p:sp>
      <p:sp>
        <p:nvSpPr>
          <p:cNvPr id="21507" name="Content Placeholder 2">
            <a:extLst>
              <a:ext uri="{FF2B5EF4-FFF2-40B4-BE49-F238E27FC236}">
                <a16:creationId xmlns:a16="http://schemas.microsoft.com/office/drawing/2014/main" id="{C9188BAD-7E66-978A-0EEB-E3816807614C}"/>
              </a:ext>
            </a:extLst>
          </p:cNvPr>
          <p:cNvSpPr>
            <a:spLocks noGrp="1"/>
          </p:cNvSpPr>
          <p:nvPr>
            <p:ph idx="1"/>
          </p:nvPr>
        </p:nvSpPr>
        <p:spPr>
          <a:xfrm>
            <a:off x="628653" y="1455984"/>
            <a:ext cx="7886700" cy="4585352"/>
          </a:xfrm>
        </p:spPr>
        <p:txBody>
          <a:bodyPr/>
          <a:lstStyle/>
          <a:p>
            <a:pPr marL="456565" marR="0" lvl="1" indent="0" algn="l" defTabSz="914400" rtl="0" eaLnBrk="0" fontAlgn="base" latinLnBrk="0" hangingPunct="0">
              <a:lnSpc>
                <a:spcPct val="90000"/>
              </a:lnSpc>
              <a:spcBef>
                <a:spcPts val="500"/>
              </a:spcBef>
              <a:spcAft>
                <a:spcPct val="0"/>
              </a:spcAft>
              <a:buClr>
                <a:srgbClr val="00689B"/>
              </a:buClr>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92% of reports involved Commercial Sexual Exploitation of Children (CSEC), while only 8% involved labor trafficking.</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456565" marR="0" lvl="1" indent="0" algn="l" defTabSz="914400" rtl="0" eaLnBrk="0" fontAlgn="base" latinLnBrk="0" hangingPunct="0">
              <a:lnSpc>
                <a:spcPct val="90000"/>
              </a:lnSpc>
              <a:spcBef>
                <a:spcPts val="500"/>
              </a:spcBef>
              <a:spcAft>
                <a:spcPct val="0"/>
              </a:spcAft>
              <a:buClr>
                <a:srgbClr val="00689B"/>
              </a:buClr>
              <a:buSzTx/>
              <a:buFont typeface="Arial" panose="020B0604020202020204" pitchFamily="34" charset="0"/>
              <a:buNone/>
              <a:tabLst/>
              <a:defRPr/>
            </a:pP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srgbClr val="00B050"/>
                </a:solidFill>
                <a:effectLst/>
                <a:uLnTx/>
                <a:uFillTx/>
                <a:latin typeface="Calibri"/>
                <a:ea typeface="Calibri"/>
                <a:cs typeface="Calibri"/>
              </a:rPr>
              <a:t>Commercial Sexual Exploitation of Children (CSEC) is the most commonly reported form of trafficking. (Correct)</a:t>
            </a:r>
            <a:endParaRPr lang="en-US" altLang="en-US" sz="2400" b="0" i="0" u="none" strike="noStrike" kern="1200" cap="none" spc="0" normalizeH="0" baseline="0" noProof="0" dirty="0">
              <a:ln>
                <a:noFill/>
              </a:ln>
              <a:solidFill>
                <a:srgbClr val="00B050"/>
              </a:solidFill>
              <a:effectLst/>
              <a:uLnTx/>
              <a:uFillTx/>
              <a:latin typeface="Calibri"/>
              <a:ea typeface="Calibri"/>
              <a:cs typeface="Calibri"/>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all reported trafficking cases are confirmed. </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a:ea typeface="Calibri"/>
                <a:cs typeface="Calibri"/>
              </a:rPr>
              <a:t>Males are also at risk, even </a:t>
            </a:r>
            <a:r>
              <a:rPr lang="en-US" altLang="en-US" dirty="0">
                <a:solidFill>
                  <a:prstClr val="black"/>
                </a:solidFill>
                <a:latin typeface="Calibri"/>
                <a:ea typeface="Calibri"/>
                <a:cs typeface="Calibri"/>
              </a:rPr>
              <a:t>though</a:t>
            </a:r>
            <a:r>
              <a:rPr kumimoji="0" lang="en-US" altLang="en-US" sz="2400" b="0" i="0" u="none" strike="noStrike" kern="1200" cap="none" spc="0" normalizeH="0" baseline="0" noProof="0" dirty="0">
                <a:ln>
                  <a:noFill/>
                </a:ln>
                <a:solidFill>
                  <a:prstClr val="black"/>
                </a:solidFill>
                <a:effectLst/>
                <a:uLnTx/>
                <a:uFillTx/>
                <a:latin typeface="Calibri"/>
                <a:ea typeface="Calibri"/>
                <a:cs typeface="Calibri"/>
              </a:rPr>
              <a:t> most survivors are female. </a:t>
            </a:r>
            <a:endParaRPr lang="en-US" altLang="en-US" sz="2400" b="0" i="0" u="none" strike="noStrike" kern="1200" cap="none" spc="0" normalizeH="0" baseline="0" noProof="0" dirty="0">
              <a:ln>
                <a:noFill/>
              </a:ln>
              <a:solidFill>
                <a:prstClr val="black"/>
              </a:solidFill>
              <a:effectLst/>
              <a:uLnTx/>
              <a:uFillTx/>
              <a:latin typeface="Calibri"/>
              <a:ea typeface="Calibri"/>
              <a:cs typeface="Calibri"/>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Many trafficking victims are not in foster care.</a:t>
            </a: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456565" lvl="1"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005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AF76-712A-4C9E-C642-B978050A9FE8}"/>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55359EB5-3406-826A-EF33-C752B634FA30}"/>
              </a:ext>
            </a:extLst>
          </p:cNvPr>
          <p:cNvSpPr>
            <a:spLocks noGrp="1"/>
          </p:cNvSpPr>
          <p:nvPr>
            <p:ph type="title"/>
          </p:nvPr>
        </p:nvSpPr>
        <p:spPr>
          <a:xfrm>
            <a:off x="628653" y="966789"/>
            <a:ext cx="7886700" cy="793750"/>
          </a:xfrm>
        </p:spPr>
        <p:txBody>
          <a:bodyPr/>
          <a:lstStyle/>
          <a:p>
            <a:r>
              <a:rPr lang="en-US" sz="2800" dirty="0">
                <a:latin typeface="Calibri"/>
                <a:ea typeface="Calibri"/>
                <a:cs typeface="Calibri"/>
              </a:rPr>
              <a:t>Which statement best reflects what the data supports?</a:t>
            </a:r>
            <a:endParaRPr lang="en-US" dirty="0"/>
          </a:p>
        </p:txBody>
      </p:sp>
      <p:sp>
        <p:nvSpPr>
          <p:cNvPr id="21507" name="Content Placeholder 2">
            <a:extLst>
              <a:ext uri="{FF2B5EF4-FFF2-40B4-BE49-F238E27FC236}">
                <a16:creationId xmlns:a16="http://schemas.microsoft.com/office/drawing/2014/main" id="{841DE273-AF92-DE17-82F8-988654BF9AC4}"/>
              </a:ext>
            </a:extLst>
          </p:cNvPr>
          <p:cNvSpPr>
            <a:spLocks noGrp="1"/>
          </p:cNvSpPr>
          <p:nvPr>
            <p:ph idx="1"/>
          </p:nvPr>
        </p:nvSpPr>
        <p:spPr>
          <a:xfrm>
            <a:off x="628653" y="1906361"/>
            <a:ext cx="7886700" cy="4354753"/>
          </a:xfrm>
        </p:spPr>
        <p:txBody>
          <a:bodyPr/>
          <a:lstStyle/>
          <a:p>
            <a:pPr marL="456565" lvl="1" indent="0">
              <a:buNone/>
            </a:pPr>
            <a:r>
              <a:rPr lang="en-US" altLang="en-US" dirty="0">
                <a:latin typeface="Calibri"/>
                <a:ea typeface="Calibri"/>
                <a:cs typeface="Calibri"/>
              </a:rPr>
              <a:t>Most identified survivors were female; however, there were males who also experienced trafficking.</a:t>
            </a:r>
            <a:endParaRPr lang="en-US" dirty="0">
              <a:latin typeface="Calibri"/>
              <a:ea typeface="Calibri"/>
              <a:cs typeface="Calibri"/>
            </a:endParaRPr>
          </a:p>
          <a:p>
            <a:pPr marL="456565" lvl="1" indent="0">
              <a:buNone/>
            </a:pPr>
            <a:endParaRPr lang="en-US" altLang="en-US" dirty="0">
              <a:ea typeface="Calibri" panose="020F0502020204030204" pitchFamily="34" charset="0"/>
              <a:cs typeface="Calibri" panose="020F0502020204030204" pitchFamily="34" charset="0"/>
            </a:endParaRPr>
          </a:p>
          <a:p>
            <a:pPr marL="913765" lvl="1" indent="-457200">
              <a:buClr>
                <a:schemeClr val="tx1"/>
              </a:buClr>
              <a:buAutoNum type="alphaUcPeriod"/>
            </a:pPr>
            <a:r>
              <a:rPr lang="en-US" altLang="en-US" dirty="0"/>
              <a:t>Many trafficking victims are not in foster care.</a:t>
            </a:r>
            <a:endParaRPr lang="en-US" altLang="en-US" dirty="0">
              <a:ea typeface="Calibri" panose="020F0502020204030204" pitchFamily="34" charset="0"/>
              <a:cs typeface="Calibri" panose="020F0502020204030204" pitchFamily="34" charset="0"/>
            </a:endParaRPr>
          </a:p>
          <a:p>
            <a:pPr marL="913765" lvl="1" indent="-457200">
              <a:buClr>
                <a:schemeClr val="tx1"/>
              </a:buClr>
              <a:buAutoNum type="alphaUcPeriod"/>
            </a:pPr>
            <a:r>
              <a:rPr lang="en-US" altLang="en-US" dirty="0"/>
              <a:t>Not all reported trafficking cases are confirmed. </a:t>
            </a:r>
            <a:endParaRPr lang="en-US" altLang="en-US" dirty="0">
              <a:ea typeface="Calibri" panose="020F0502020204030204" pitchFamily="34" charset="0"/>
              <a:cs typeface="Calibri" panose="020F0502020204030204" pitchFamily="34" charset="0"/>
            </a:endParaRPr>
          </a:p>
          <a:p>
            <a:pPr marL="913765" lvl="1" indent="-457200">
              <a:buClr>
                <a:schemeClr val="tx1"/>
              </a:buClr>
              <a:buAutoNum type="alphaUcPeriod"/>
            </a:pPr>
            <a:r>
              <a:rPr lang="en-US" altLang="en-US" dirty="0"/>
              <a:t>Males are also at risk, even though most survivors are females.  </a:t>
            </a:r>
            <a:endParaRPr lang="en-US" altLang="en-US" dirty="0">
              <a:ea typeface="Calibri" panose="020F0502020204030204" pitchFamily="34" charset="0"/>
              <a:cs typeface="Calibri" panose="020F0502020204030204" pitchFamily="34" charset="0"/>
            </a:endParaRPr>
          </a:p>
          <a:p>
            <a:pPr marL="913765" lvl="1" indent="-457200">
              <a:buClr>
                <a:schemeClr val="tx1"/>
              </a:buClr>
              <a:buAutoNum type="alphaUcPeriod"/>
            </a:pPr>
            <a:r>
              <a:rPr lang="en-US" altLang="en-US" dirty="0">
                <a:latin typeface="Calibri"/>
                <a:ea typeface="Calibri"/>
                <a:cs typeface="Calibri"/>
              </a:rPr>
              <a:t>Commercial Sexual Exploitation of Children (CSEC) is the most commonly reported form of trafficking.</a:t>
            </a:r>
          </a:p>
        </p:txBody>
      </p:sp>
    </p:spTree>
    <p:extLst>
      <p:ext uri="{BB962C8B-B14F-4D97-AF65-F5344CB8AC3E}">
        <p14:creationId xmlns:p14="http://schemas.microsoft.com/office/powerpoint/2010/main" val="1108271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AACF-459A-40F8-79DA-F4E5B1D15D51}"/>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79A384A-BFB7-D272-BBE6-F1B809886BB2}"/>
              </a:ext>
            </a:extLst>
          </p:cNvPr>
          <p:cNvSpPr>
            <a:spLocks noGrp="1"/>
          </p:cNvSpPr>
          <p:nvPr>
            <p:ph type="title"/>
          </p:nvPr>
        </p:nvSpPr>
        <p:spPr>
          <a:xfrm>
            <a:off x="628653" y="966789"/>
            <a:ext cx="7886700" cy="793750"/>
          </a:xfrm>
        </p:spPr>
        <p:txBody>
          <a:bodyPr/>
          <a:lstStyle/>
          <a:p>
            <a:r>
              <a:rPr lang="en-US" altLang="en-US" dirty="0"/>
              <a:t>Answer</a:t>
            </a:r>
          </a:p>
        </p:txBody>
      </p:sp>
      <p:sp>
        <p:nvSpPr>
          <p:cNvPr id="21507" name="Content Placeholder 2">
            <a:extLst>
              <a:ext uri="{FF2B5EF4-FFF2-40B4-BE49-F238E27FC236}">
                <a16:creationId xmlns:a16="http://schemas.microsoft.com/office/drawing/2014/main" id="{5A2E226E-075A-EEB2-6AF9-728085F9FB43}"/>
              </a:ext>
            </a:extLst>
          </p:cNvPr>
          <p:cNvSpPr>
            <a:spLocks noGrp="1"/>
          </p:cNvSpPr>
          <p:nvPr>
            <p:ph idx="1"/>
          </p:nvPr>
        </p:nvSpPr>
        <p:spPr>
          <a:xfrm>
            <a:off x="628653" y="1906361"/>
            <a:ext cx="7886700" cy="4354753"/>
          </a:xfrm>
        </p:spPr>
        <p:txBody>
          <a:bodyPr/>
          <a:lstStyle/>
          <a:p>
            <a:pPr marL="456565" lvl="1" indent="0">
              <a:buNone/>
              <a:defRPr/>
            </a:pPr>
            <a:r>
              <a:rPr lang="en-US" dirty="0">
                <a:solidFill>
                  <a:prstClr val="black"/>
                </a:solidFill>
                <a:latin typeface="Calibri"/>
                <a:ea typeface="Calibri"/>
                <a:cs typeface="Calibri"/>
              </a:rPr>
              <a:t>Most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identified survivors were female; </a:t>
            </a:r>
            <a:r>
              <a:rPr lang="en-US" dirty="0">
                <a:solidFill>
                  <a:prstClr val="black"/>
                </a:solidFill>
                <a:latin typeface="Calibri"/>
                <a:ea typeface="Calibri"/>
                <a:cs typeface="Calibri"/>
              </a:rPr>
              <a:t>however, there were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males</a:t>
            </a:r>
            <a:r>
              <a:rPr lang="en-US" dirty="0">
                <a:solidFill>
                  <a:prstClr val="black"/>
                </a:solidFill>
                <a:latin typeface="Calibri"/>
                <a:ea typeface="Calibri"/>
                <a:cs typeface="Calibri"/>
              </a:rPr>
              <a:t> who</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also experienced trafficking.</a:t>
            </a:r>
            <a:endParaRPr lang="en-US" dirty="0">
              <a:solidFill>
                <a:prstClr val="black"/>
              </a:solidFill>
              <a:latin typeface="Calibri"/>
              <a:ea typeface="Calibri"/>
              <a:cs typeface="Calibri"/>
            </a:endParaRPr>
          </a:p>
          <a:p>
            <a:pPr marL="456565" marR="0" lvl="1" indent="0" algn="l" defTabSz="914400" rtl="0" eaLnBrk="0" fontAlgn="base" latinLnBrk="0" hangingPunct="0">
              <a:lnSpc>
                <a:spcPct val="90000"/>
              </a:lnSpc>
              <a:spcBef>
                <a:spcPts val="500"/>
              </a:spcBef>
              <a:spcAft>
                <a:spcPct val="0"/>
              </a:spcAft>
              <a:buClr>
                <a:srgbClr val="00689B"/>
              </a:buClr>
              <a:buSzTx/>
              <a:buFont typeface="Arial" panose="020B0604020202020204" pitchFamily="34" charset="0"/>
              <a:buNone/>
              <a:tabLst/>
              <a:defRPr/>
            </a:pP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Many trafficking victims are not in foster care.</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all reported trafficking cases are confirmed. </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Males are also at risk, even though most survivors are females. (Correct)</a:t>
            </a:r>
            <a:endParaRPr lang="en-US" altLang="en-US" sz="2400" b="0" i="0" u="none" strike="noStrike" kern="1200" cap="none" spc="0" normalizeH="0" baseline="0" noProof="0" dirty="0">
              <a:ln>
                <a:noFill/>
              </a:ln>
              <a:solidFill>
                <a:srgbClr val="00B050"/>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a:ea typeface="Calibri"/>
                <a:cs typeface="Calibri"/>
              </a:rPr>
              <a:t>Commercial Sexual Exploitation of Children (CSEC) is the most commonly reported form of trafficking.</a:t>
            </a:r>
            <a:endParaRPr lang="en-US" altLang="en-US" sz="2400" b="0" i="0" u="none" strike="noStrike" kern="1200" cap="none" spc="0" normalizeH="0" baseline="0" noProof="0" dirty="0">
              <a:ln>
                <a:noFill/>
              </a:ln>
              <a:solidFill>
                <a:prstClr val="black"/>
              </a:solidFill>
              <a:effectLst/>
              <a:uLnTx/>
              <a:uFillTx/>
              <a:latin typeface="Calibri"/>
              <a:ea typeface="Calibri"/>
              <a:cs typeface="Calibri"/>
            </a:endParaRPr>
          </a:p>
          <a:p>
            <a:pPr marL="456565" lvl="1"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5920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18C1-70CD-E206-37C7-338F5F0F392D}"/>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C145ABAA-5649-7CAF-6451-0E768B31DA5C}"/>
              </a:ext>
            </a:extLst>
          </p:cNvPr>
          <p:cNvSpPr>
            <a:spLocks noGrp="1"/>
          </p:cNvSpPr>
          <p:nvPr>
            <p:ph type="title"/>
          </p:nvPr>
        </p:nvSpPr>
        <p:spPr>
          <a:xfrm>
            <a:off x="628653" y="966789"/>
            <a:ext cx="7886700" cy="793750"/>
          </a:xfrm>
        </p:spPr>
        <p:txBody>
          <a:bodyPr/>
          <a:lstStyle/>
          <a:p>
            <a:r>
              <a:rPr lang="en-US" sz="2800" dirty="0">
                <a:latin typeface="Calibri"/>
                <a:ea typeface="Calibri"/>
                <a:cs typeface="Calibri"/>
              </a:rPr>
              <a:t>Which statement best reflects what the data supports?</a:t>
            </a:r>
            <a:endParaRPr lang="en-US" dirty="0"/>
          </a:p>
        </p:txBody>
      </p:sp>
      <p:sp>
        <p:nvSpPr>
          <p:cNvPr id="21507" name="Content Placeholder 2">
            <a:extLst>
              <a:ext uri="{FF2B5EF4-FFF2-40B4-BE49-F238E27FC236}">
                <a16:creationId xmlns:a16="http://schemas.microsoft.com/office/drawing/2014/main" id="{D6C78A57-6640-1F22-F383-69687A97B398}"/>
              </a:ext>
            </a:extLst>
          </p:cNvPr>
          <p:cNvSpPr>
            <a:spLocks noGrp="1"/>
          </p:cNvSpPr>
          <p:nvPr>
            <p:ph idx="1"/>
          </p:nvPr>
        </p:nvSpPr>
        <p:spPr>
          <a:xfrm>
            <a:off x="628653" y="1906361"/>
            <a:ext cx="7886700" cy="4354753"/>
          </a:xfrm>
        </p:spPr>
        <p:txBody>
          <a:bodyPr/>
          <a:lstStyle/>
          <a:p>
            <a:pPr marL="456565" lvl="1" indent="0">
              <a:buNone/>
            </a:pPr>
            <a:r>
              <a:rPr lang="en-US" altLang="en-US" dirty="0">
                <a:latin typeface="Calibri"/>
                <a:ea typeface="Calibri"/>
                <a:cs typeface="Calibri"/>
              </a:rPr>
              <a:t>When looking at the data, more than 80% of reported trafficking victims were living at home with a parent or caregiver.</a:t>
            </a:r>
            <a:endParaRPr lang="en-US" dirty="0">
              <a:latin typeface="Calibri"/>
              <a:ea typeface="Calibri"/>
              <a:cs typeface="Calibri"/>
            </a:endParaRPr>
          </a:p>
          <a:p>
            <a:pPr marL="456565" lvl="1" indent="0">
              <a:buNone/>
            </a:pPr>
            <a:endParaRPr lang="en-US" altLang="en-US" dirty="0">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Many trafficking victims are not in foster care.</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all reported trafficking cases are confirmed. </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Males are also at risk, even though most survivors are females.  </a:t>
            </a:r>
            <a:endParaRPr lang="en-US" altLang="en-US"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913765"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a:ea typeface="Calibri"/>
                <a:cs typeface="Calibri"/>
              </a:rPr>
              <a:t>Commercial Sexual Exploitation of Children (CSEC) is the most commonly reported form of trafficking.</a:t>
            </a:r>
            <a:endParaRPr lang="en-US" altLang="en-US" sz="2400" b="0" i="0" u="none" strike="noStrike" kern="1200" cap="none" spc="0" normalizeH="0" baseline="0" noProof="0" dirty="0">
              <a:ln>
                <a:noFill/>
              </a:ln>
              <a:solidFill>
                <a:prstClr val="black"/>
              </a:solidFill>
              <a:effectLst/>
              <a:uLnTx/>
              <a:uFillTx/>
              <a:latin typeface="Calibri"/>
              <a:ea typeface="Calibri"/>
              <a:cs typeface="Calibri"/>
            </a:endParaRPr>
          </a:p>
          <a:p>
            <a:pPr marL="456565" lvl="1" indent="0">
              <a:buNone/>
            </a:pPr>
            <a:endParaRPr lang="en-US" altLang="en-US" dirty="0">
              <a:ea typeface="Calibri" panose="020F0502020204030204" pitchFamily="34" charset="0"/>
              <a:cs typeface="Calibri" panose="020F0502020204030204" pitchFamily="34" charset="0"/>
            </a:endParaRPr>
          </a:p>
          <a:p>
            <a:pPr marL="456565" lvl="1"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26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F3BBD-15F9-37A0-8A6A-DA19F3CC44D5}"/>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4F6C21F4-89A3-6557-588D-A4A766D922E1}"/>
              </a:ext>
            </a:extLst>
          </p:cNvPr>
          <p:cNvSpPr>
            <a:spLocks noGrp="1"/>
          </p:cNvSpPr>
          <p:nvPr>
            <p:ph type="title"/>
          </p:nvPr>
        </p:nvSpPr>
        <p:spPr>
          <a:xfrm>
            <a:off x="628653" y="966789"/>
            <a:ext cx="7886700" cy="793750"/>
          </a:xfrm>
        </p:spPr>
        <p:txBody>
          <a:bodyPr/>
          <a:lstStyle/>
          <a:p>
            <a:r>
              <a:rPr lang="en-US" altLang="en-US" dirty="0"/>
              <a:t>Answer</a:t>
            </a:r>
          </a:p>
        </p:txBody>
      </p:sp>
      <p:sp>
        <p:nvSpPr>
          <p:cNvPr id="21507" name="Content Placeholder 2">
            <a:extLst>
              <a:ext uri="{FF2B5EF4-FFF2-40B4-BE49-F238E27FC236}">
                <a16:creationId xmlns:a16="http://schemas.microsoft.com/office/drawing/2014/main" id="{4EE5E5BF-0FE5-E6CB-ECA9-00841FCA0CD4}"/>
              </a:ext>
            </a:extLst>
          </p:cNvPr>
          <p:cNvSpPr>
            <a:spLocks noGrp="1"/>
          </p:cNvSpPr>
          <p:nvPr>
            <p:ph idx="1"/>
          </p:nvPr>
        </p:nvSpPr>
        <p:spPr>
          <a:xfrm>
            <a:off x="628653" y="1906361"/>
            <a:ext cx="7886700" cy="4354753"/>
          </a:xfrm>
        </p:spPr>
        <p:txBody>
          <a:bodyPr/>
          <a:lstStyle/>
          <a:p>
            <a:pPr marL="457162" lvl="1" indent="0">
              <a:buNone/>
            </a:pPr>
            <a:r>
              <a:rPr lang="en-US" altLang="en-US" dirty="0"/>
              <a:t>More than 80% of reported trafficking victims were living at home with a parent or caregiver.</a:t>
            </a:r>
          </a:p>
          <a:p>
            <a:pPr marL="457162" lvl="1" indent="0">
              <a:buNone/>
            </a:pPr>
            <a:endParaRPr lang="en-US" altLang="en-US" dirty="0"/>
          </a:p>
          <a:p>
            <a:pPr marL="914362"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Many trafficking victims are not in foster care. </a:t>
            </a:r>
            <a:r>
              <a:rPr lang="en-US" altLang="en-US" dirty="0">
                <a:solidFill>
                  <a:srgbClr val="00B050"/>
                </a:solidFill>
              </a:rPr>
              <a:t>(Correct</a:t>
            </a:r>
            <a:r>
              <a:rPr kumimoji="0" lang="en-US" altLang="en-US" sz="24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p>
          <a:p>
            <a:pPr marL="914362"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effectLst/>
                <a:uLnTx/>
                <a:uFillTx/>
                <a:latin typeface="Calibri" panose="020F0502020204030204" pitchFamily="34" charset="0"/>
                <a:ea typeface="+mn-ea"/>
                <a:cs typeface="+mn-cs"/>
              </a:rPr>
              <a:t>Not all reported trafficking cases are confirmed. </a:t>
            </a:r>
          </a:p>
          <a:p>
            <a:pPr marL="914362"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Males are also at risk, even though most survivors are females.</a:t>
            </a:r>
          </a:p>
          <a:p>
            <a:pPr marL="914362" marR="0" lvl="1" indent="-457200" algn="l" defTabSz="914400" rtl="0" eaLnBrk="0" fontAlgn="base" latinLnBrk="0" hangingPunct="0">
              <a:lnSpc>
                <a:spcPct val="90000"/>
              </a:lnSpc>
              <a:spcBef>
                <a:spcPts val="500"/>
              </a:spcBef>
              <a:spcAft>
                <a:spcPct val="0"/>
              </a:spcAft>
              <a:buClr>
                <a:schemeClr val="tx1"/>
              </a:buClr>
              <a:buSzTx/>
              <a:buFont typeface="Arial" panose="020B0604020202020204" pitchFamily="34" charset="0"/>
              <a:buAutoNum type="alphaUcPeriod"/>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Commercial Sexual Exploitation of Children (CSEC) is the most commonly reported form of trafficking.</a:t>
            </a:r>
          </a:p>
          <a:p>
            <a:pPr marL="457162" lvl="1" indent="0">
              <a:buNone/>
            </a:pPr>
            <a:endParaRPr lang="en-US" altLang="en-US" dirty="0"/>
          </a:p>
          <a:p>
            <a:pPr marL="457162" lvl="1" indent="0">
              <a:buNone/>
            </a:pPr>
            <a:endParaRPr lang="en-US" altLang="en-US" dirty="0"/>
          </a:p>
        </p:txBody>
      </p:sp>
    </p:spTree>
    <p:extLst>
      <p:ext uri="{BB962C8B-B14F-4D97-AF65-F5344CB8AC3E}">
        <p14:creationId xmlns:p14="http://schemas.microsoft.com/office/powerpoint/2010/main" val="572579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96DA-6E5E-6C7E-12C4-F033AE958A9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80A0DD1F-7273-3ECA-B7E5-1959D5617941}"/>
              </a:ext>
            </a:extLst>
          </p:cNvPr>
          <p:cNvSpPr>
            <a:spLocks noGrp="1"/>
          </p:cNvSpPr>
          <p:nvPr>
            <p:ph type="title"/>
          </p:nvPr>
        </p:nvSpPr>
        <p:spPr>
          <a:xfrm>
            <a:off x="628653" y="966789"/>
            <a:ext cx="7886700" cy="793750"/>
          </a:xfrm>
        </p:spPr>
        <p:txBody>
          <a:bodyPr/>
          <a:lstStyle/>
          <a:p>
            <a:r>
              <a:rPr lang="en-US" sz="2800" dirty="0">
                <a:latin typeface="Calibri"/>
                <a:ea typeface="Calibri"/>
                <a:cs typeface="Calibri"/>
              </a:rPr>
              <a:t>Which statement best reflects what the data support?</a:t>
            </a:r>
            <a:endParaRPr lang="en-US" dirty="0"/>
          </a:p>
        </p:txBody>
      </p:sp>
      <p:sp>
        <p:nvSpPr>
          <p:cNvPr id="21507" name="Content Placeholder 2">
            <a:extLst>
              <a:ext uri="{FF2B5EF4-FFF2-40B4-BE49-F238E27FC236}">
                <a16:creationId xmlns:a16="http://schemas.microsoft.com/office/drawing/2014/main" id="{E8890DFC-14C1-1043-C33C-5A5EF819C3DF}"/>
              </a:ext>
            </a:extLst>
          </p:cNvPr>
          <p:cNvSpPr>
            <a:spLocks noGrp="1"/>
          </p:cNvSpPr>
          <p:nvPr>
            <p:ph idx="1"/>
          </p:nvPr>
        </p:nvSpPr>
        <p:spPr>
          <a:xfrm>
            <a:off x="628653" y="1906361"/>
            <a:ext cx="7886700" cy="4354753"/>
          </a:xfrm>
        </p:spPr>
        <p:txBody>
          <a:bodyPr/>
          <a:lstStyle/>
          <a:p>
            <a:pPr marL="457162" lvl="1" indent="0">
              <a:buNone/>
            </a:pPr>
            <a:r>
              <a:rPr lang="en-US" altLang="en-US" dirty="0"/>
              <a:t>Only about 22% of reported cases were confirmed as trafficking after investigation.</a:t>
            </a:r>
          </a:p>
          <a:p>
            <a:pPr marL="457162" lvl="1" indent="0">
              <a:buNone/>
            </a:pPr>
            <a:endParaRPr lang="en-US" altLang="en-US" dirty="0"/>
          </a:p>
          <a:p>
            <a:pPr marL="914362" lvl="1" indent="-457200">
              <a:buClr>
                <a:schemeClr val="tx1"/>
              </a:buClr>
              <a:buAutoNum type="alphaUcPeriod"/>
            </a:pPr>
            <a:r>
              <a:rPr lang="en-US" altLang="en-US" dirty="0"/>
              <a:t>Many trafficking victims are not in foster care.</a:t>
            </a:r>
          </a:p>
          <a:p>
            <a:pPr marL="914362" lvl="1" indent="-457200">
              <a:buClr>
                <a:schemeClr val="tx1"/>
              </a:buClr>
              <a:buAutoNum type="alphaUcPeriod"/>
            </a:pPr>
            <a:r>
              <a:rPr lang="en-US" altLang="en-US" dirty="0"/>
              <a:t>Not all reported trafficking cases are confirmed. </a:t>
            </a:r>
          </a:p>
          <a:p>
            <a:pPr marL="914362" lvl="1" indent="-457200">
              <a:buClr>
                <a:schemeClr val="tx1"/>
              </a:buClr>
              <a:buAutoNum type="alphaUcPeriod"/>
            </a:pPr>
            <a:r>
              <a:rPr lang="en-US" altLang="en-US" dirty="0"/>
              <a:t>Males are also at risk, even though most survivors are females.  </a:t>
            </a:r>
          </a:p>
          <a:p>
            <a:pPr marL="914362" lvl="1" indent="-457200">
              <a:buClr>
                <a:schemeClr val="tx1"/>
              </a:buClr>
              <a:buAutoNum type="alphaUcPeriod"/>
            </a:pPr>
            <a:r>
              <a:rPr lang="en-US" altLang="en-US" dirty="0"/>
              <a:t>Commercial Sexual Exploitation of Children (CSEC) is the most commonly reported form of trafficking.</a:t>
            </a:r>
          </a:p>
          <a:p>
            <a:pPr marL="457162" lvl="1" indent="0">
              <a:buNone/>
            </a:pPr>
            <a:endParaRPr lang="en-US" altLang="en-US" dirty="0"/>
          </a:p>
        </p:txBody>
      </p:sp>
    </p:spTree>
    <p:extLst>
      <p:ext uri="{BB962C8B-B14F-4D97-AF65-F5344CB8AC3E}">
        <p14:creationId xmlns:p14="http://schemas.microsoft.com/office/powerpoint/2010/main" val="30119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1CBB-65EB-C03A-CE5C-B68E7C476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2C3A6-2C8F-1CBE-C587-54CE4A803B84}"/>
              </a:ext>
            </a:extLst>
          </p:cNvPr>
          <p:cNvSpPr>
            <a:spLocks noGrp="1"/>
          </p:cNvSpPr>
          <p:nvPr>
            <p:ph type="title"/>
          </p:nvPr>
        </p:nvSpPr>
        <p:spPr/>
        <p:txBody>
          <a:bodyPr/>
          <a:lstStyle/>
          <a:p>
            <a:r>
              <a:rPr lang="en-US" dirty="0"/>
              <a:t>Training Requirements </a:t>
            </a:r>
            <a:br>
              <a:rPr lang="en-US" dirty="0"/>
            </a:br>
            <a:r>
              <a:rPr lang="en-US" dirty="0"/>
              <a:t>Section 1012.01(3)(c), F.S.</a:t>
            </a:r>
          </a:p>
        </p:txBody>
      </p:sp>
      <p:sp>
        <p:nvSpPr>
          <p:cNvPr id="3" name="Content Placeholder 2">
            <a:extLst>
              <a:ext uri="{FF2B5EF4-FFF2-40B4-BE49-F238E27FC236}">
                <a16:creationId xmlns:a16="http://schemas.microsoft.com/office/drawing/2014/main" id="{8C151147-C16E-A38D-54F3-2F9EE53ACB23}"/>
              </a:ext>
            </a:extLst>
          </p:cNvPr>
          <p:cNvSpPr>
            <a:spLocks noGrp="1"/>
          </p:cNvSpPr>
          <p:nvPr>
            <p:ph idx="1"/>
          </p:nvPr>
        </p:nvSpPr>
        <p:spPr/>
        <p:txBody>
          <a:bodyPr/>
          <a:lstStyle/>
          <a:p>
            <a:pPr marL="0" indent="0">
              <a:buNone/>
            </a:pPr>
            <a:r>
              <a:rPr lang="en-US" sz="2400" dirty="0"/>
              <a:t>(c) </a:t>
            </a:r>
            <a:r>
              <a:rPr lang="en-US" sz="2400" i="1" dirty="0"/>
              <a:t>School administrators.</a:t>
            </a:r>
            <a:r>
              <a:rPr lang="en-US" sz="2400" dirty="0"/>
              <a:t>—Included in this classification are:</a:t>
            </a:r>
          </a:p>
          <a:p>
            <a:pPr marL="0" indent="0">
              <a:buNone/>
            </a:pPr>
            <a:r>
              <a:rPr lang="en-US" sz="2400" dirty="0"/>
              <a:t>1. School principals or school directors who are staff members performing the assigned activities as the administrative head of a school and to whom have been delegated responsibility for the coordination and administrative direction of the instructional and noninstructional activities of the school. This classification also includes career center directors.</a:t>
            </a:r>
          </a:p>
          <a:p>
            <a:pPr marL="0" indent="0">
              <a:buNone/>
            </a:pPr>
            <a:r>
              <a:rPr lang="en-US" sz="2400" dirty="0"/>
              <a:t>2. Assistant principals who are staff members assisting the administrative head of the school. This classification also includes assistant principals for curriculum and administration.</a:t>
            </a:r>
          </a:p>
        </p:txBody>
      </p:sp>
    </p:spTree>
    <p:extLst>
      <p:ext uri="{BB962C8B-B14F-4D97-AF65-F5344CB8AC3E}">
        <p14:creationId xmlns:p14="http://schemas.microsoft.com/office/powerpoint/2010/main" val="156115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24929-41B1-4723-46D3-86AD941C18B7}"/>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AEFE0BBA-80B9-F3B9-583D-43A768A87B5D}"/>
              </a:ext>
            </a:extLst>
          </p:cNvPr>
          <p:cNvSpPr>
            <a:spLocks noGrp="1"/>
          </p:cNvSpPr>
          <p:nvPr>
            <p:ph type="title"/>
          </p:nvPr>
        </p:nvSpPr>
        <p:spPr>
          <a:xfrm>
            <a:off x="628653" y="966789"/>
            <a:ext cx="7886700" cy="793750"/>
          </a:xfrm>
        </p:spPr>
        <p:txBody>
          <a:bodyPr/>
          <a:lstStyle/>
          <a:p>
            <a:r>
              <a:rPr lang="en-US" altLang="en-US" dirty="0"/>
              <a:t>Answer</a:t>
            </a:r>
          </a:p>
        </p:txBody>
      </p:sp>
      <p:sp>
        <p:nvSpPr>
          <p:cNvPr id="21507" name="Content Placeholder 2">
            <a:extLst>
              <a:ext uri="{FF2B5EF4-FFF2-40B4-BE49-F238E27FC236}">
                <a16:creationId xmlns:a16="http://schemas.microsoft.com/office/drawing/2014/main" id="{316D2CF3-DBE7-E7C0-A638-0D7F2DE8C245}"/>
              </a:ext>
            </a:extLst>
          </p:cNvPr>
          <p:cNvSpPr>
            <a:spLocks noGrp="1"/>
          </p:cNvSpPr>
          <p:nvPr>
            <p:ph idx="1"/>
          </p:nvPr>
        </p:nvSpPr>
        <p:spPr>
          <a:xfrm>
            <a:off x="628653" y="1906361"/>
            <a:ext cx="7886700" cy="4354753"/>
          </a:xfrm>
        </p:spPr>
        <p:txBody>
          <a:bodyPr/>
          <a:lstStyle/>
          <a:p>
            <a:pPr marL="457162" lvl="1" indent="0">
              <a:buNone/>
            </a:pPr>
            <a:r>
              <a:rPr lang="en-US" altLang="en-US" dirty="0"/>
              <a:t>Only about 22% of reported cases were confirmed as trafficking after investigation.</a:t>
            </a:r>
          </a:p>
          <a:p>
            <a:pPr marL="457162" lvl="1" indent="0">
              <a:buNone/>
            </a:pPr>
            <a:endParaRPr lang="en-US" altLang="en-US" dirty="0"/>
          </a:p>
          <a:p>
            <a:pPr marL="914362" lvl="1" indent="-457200">
              <a:buClr>
                <a:schemeClr val="tx1"/>
              </a:buClr>
              <a:buAutoNum type="alphaUcPeriod"/>
            </a:pPr>
            <a:r>
              <a:rPr lang="en-US" altLang="en-US" dirty="0"/>
              <a:t>Many trafficking victims are not in foster care.</a:t>
            </a:r>
          </a:p>
          <a:p>
            <a:pPr marL="914400" lvl="1" indent="-458788" defTabSz="1195388">
              <a:buClr>
                <a:schemeClr val="tx1"/>
              </a:buClr>
              <a:buAutoNum type="alphaUcPeriod"/>
            </a:pPr>
            <a:r>
              <a:rPr lang="en-US" altLang="en-US" dirty="0">
                <a:solidFill>
                  <a:srgbClr val="00B050"/>
                </a:solidFill>
              </a:rPr>
              <a:t>Not all reported trafficking cases are confirmed. (Correct)</a:t>
            </a:r>
          </a:p>
          <a:p>
            <a:pPr marL="914362" lvl="1" indent="-457200">
              <a:buClr>
                <a:schemeClr val="tx1"/>
              </a:buClr>
              <a:buAutoNum type="alphaUcPeriod"/>
            </a:pPr>
            <a:r>
              <a:rPr lang="en-US" altLang="en-US" dirty="0"/>
              <a:t>Males are also at risk, even though most survivors are females. </a:t>
            </a:r>
          </a:p>
          <a:p>
            <a:pPr marL="914362" lvl="1" indent="-457200">
              <a:buClr>
                <a:schemeClr val="tx1"/>
              </a:buClr>
              <a:buAutoNum type="alphaUcPeriod"/>
            </a:pPr>
            <a:r>
              <a:rPr lang="en-US" altLang="en-US" dirty="0"/>
              <a:t>Commercial Sexual Exploitation of Children (CSEC) is the most commonly reported form of trafficking.</a:t>
            </a:r>
          </a:p>
          <a:p>
            <a:pPr marL="457162" lvl="1" indent="0">
              <a:buNone/>
            </a:pPr>
            <a:endParaRPr lang="en-US" altLang="en-US" dirty="0"/>
          </a:p>
        </p:txBody>
      </p:sp>
    </p:spTree>
    <p:extLst>
      <p:ext uri="{BB962C8B-B14F-4D97-AF65-F5344CB8AC3E}">
        <p14:creationId xmlns:p14="http://schemas.microsoft.com/office/powerpoint/2010/main" val="571605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FA39A-851F-0B77-83CD-CF7175665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C7F4D-FDD4-B979-BB4D-462DDBAB25C9}"/>
              </a:ext>
            </a:extLst>
          </p:cNvPr>
          <p:cNvSpPr>
            <a:spLocks noGrp="1"/>
          </p:cNvSpPr>
          <p:nvPr>
            <p:ph type="title"/>
          </p:nvPr>
        </p:nvSpPr>
        <p:spPr/>
        <p:txBody>
          <a:bodyPr>
            <a:normAutofit fontScale="90000"/>
          </a:bodyPr>
          <a:lstStyle/>
          <a:p>
            <a:pPr>
              <a:lnSpc>
                <a:spcPct val="107000"/>
              </a:lnSpc>
              <a:spcAft>
                <a:spcPts val="800"/>
              </a:spcAft>
            </a:pPr>
            <a:br>
              <a:rPr lang="en-US" sz="3100" u="sng" dirty="0"/>
            </a:br>
            <a:r>
              <a:rPr lang="en-US" sz="4400" kern="100" dirty="0">
                <a:latin typeface="Calibri"/>
                <a:ea typeface="Calibri"/>
                <a:cs typeface="Arial"/>
              </a:rPr>
              <a:t>Human Trafficking Awareness Training</a:t>
            </a:r>
            <a:br>
              <a:rPr lang="en-US" sz="3200" dirty="0"/>
            </a:br>
            <a:endParaRPr lang="en-US" dirty="0"/>
          </a:p>
        </p:txBody>
      </p:sp>
      <p:sp>
        <p:nvSpPr>
          <p:cNvPr id="4" name="Text Placeholder 3">
            <a:extLst>
              <a:ext uri="{FF2B5EF4-FFF2-40B4-BE49-F238E27FC236}">
                <a16:creationId xmlns:a16="http://schemas.microsoft.com/office/drawing/2014/main" id="{995EA05B-D0F0-7F72-AB68-F24A7AB614A3}"/>
              </a:ext>
            </a:extLst>
          </p:cNvPr>
          <p:cNvSpPr>
            <a:spLocks noGrp="1"/>
          </p:cNvSpPr>
          <p:nvPr>
            <p:ph type="body" idx="1"/>
          </p:nvPr>
        </p:nvSpPr>
        <p:spPr/>
        <p:txBody>
          <a:bodyPr/>
          <a:lstStyle/>
          <a:p>
            <a:pPr algn="ctr"/>
            <a:r>
              <a:rPr lang="en-US" sz="4400" dirty="0">
                <a:solidFill>
                  <a:srgbClr val="002060"/>
                </a:solidFill>
              </a:rPr>
              <a:t>Red Flags and Warning Signs</a:t>
            </a:r>
          </a:p>
        </p:txBody>
      </p:sp>
    </p:spTree>
    <p:extLst>
      <p:ext uri="{BB962C8B-B14F-4D97-AF65-F5344CB8AC3E}">
        <p14:creationId xmlns:p14="http://schemas.microsoft.com/office/powerpoint/2010/main" val="460589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B33C-E5B0-2B20-D56A-62E77F1F0EBF}"/>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123D76DA-EB75-3A21-D10D-E7ABF133EC5A}"/>
              </a:ext>
            </a:extLst>
          </p:cNvPr>
          <p:cNvSpPr>
            <a:spLocks noGrp="1"/>
          </p:cNvSpPr>
          <p:nvPr>
            <p:ph type="title"/>
          </p:nvPr>
        </p:nvSpPr>
        <p:spPr>
          <a:xfrm>
            <a:off x="628653" y="966789"/>
            <a:ext cx="7886700" cy="793750"/>
          </a:xfrm>
        </p:spPr>
        <p:txBody>
          <a:bodyPr/>
          <a:lstStyle/>
          <a:p>
            <a:r>
              <a:rPr lang="en-US" altLang="en-US" dirty="0">
                <a:latin typeface="Calibri"/>
                <a:ea typeface="Calibri"/>
                <a:cs typeface="Calibri"/>
              </a:rPr>
              <a:t>Risk Factors</a:t>
            </a:r>
            <a:endParaRPr lang="en-US" altLang="en-US" dirty="0"/>
          </a:p>
        </p:txBody>
      </p:sp>
      <p:sp>
        <p:nvSpPr>
          <p:cNvPr id="21507" name="Content Placeholder 2">
            <a:extLst>
              <a:ext uri="{FF2B5EF4-FFF2-40B4-BE49-F238E27FC236}">
                <a16:creationId xmlns:a16="http://schemas.microsoft.com/office/drawing/2014/main" id="{EA1FB78E-446E-18B6-469C-7FB740B41D79}"/>
              </a:ext>
            </a:extLst>
          </p:cNvPr>
          <p:cNvSpPr>
            <a:spLocks noGrp="1"/>
          </p:cNvSpPr>
          <p:nvPr>
            <p:ph idx="1"/>
          </p:nvPr>
        </p:nvSpPr>
        <p:spPr>
          <a:xfrm>
            <a:off x="628653" y="1906361"/>
            <a:ext cx="7886700" cy="4354753"/>
          </a:xfrm>
        </p:spPr>
        <p:txBody>
          <a:bodyPr/>
          <a:lstStyle/>
          <a:p>
            <a:pPr marL="685165" lvl="1" indent="-227965"/>
            <a:r>
              <a:rPr lang="en-US" altLang="en-US" dirty="0">
                <a:latin typeface="Calibri"/>
                <a:ea typeface="Calibri"/>
                <a:cs typeface="Calibri"/>
              </a:rPr>
              <a:t>Human trafficking does not randomly happen; targets are mostly vulnerable individuals.</a:t>
            </a:r>
            <a:endParaRPr lang="en-US" dirty="0"/>
          </a:p>
          <a:p>
            <a:pPr marL="685165" lvl="1" indent="-227965"/>
            <a:r>
              <a:rPr lang="en-US" altLang="en-US" dirty="0">
                <a:ea typeface="Calibri" panose="020F0502020204030204" pitchFamily="34" charset="0"/>
                <a:cs typeface="Calibri" panose="020F0502020204030204" pitchFamily="34" charset="0"/>
              </a:rPr>
              <a:t>Knowing risk factors makes you more likely to recognize dangerous situations.</a:t>
            </a:r>
          </a:p>
          <a:p>
            <a:pPr marL="685165" lvl="1" indent="-227965"/>
            <a:r>
              <a:rPr lang="en-US" altLang="en-US" dirty="0">
                <a:latin typeface="Calibri"/>
                <a:ea typeface="Calibri"/>
                <a:cs typeface="Calibri"/>
              </a:rPr>
              <a:t>Risk factors can include:</a:t>
            </a:r>
          </a:p>
          <a:p>
            <a:pPr marL="1142365" lvl="2" indent="-227965"/>
            <a:r>
              <a:rPr lang="en-US" altLang="en-US" dirty="0">
                <a:ea typeface="Calibri" panose="020F0502020204030204" pitchFamily="34" charset="0"/>
                <a:cs typeface="Calibri" panose="020F0502020204030204" pitchFamily="34" charset="0"/>
              </a:rPr>
              <a:t>Homelessness</a:t>
            </a:r>
          </a:p>
          <a:p>
            <a:pPr marL="1142365" lvl="2" indent="-227965"/>
            <a:r>
              <a:rPr lang="en-US" altLang="en-US" dirty="0">
                <a:ea typeface="Calibri" panose="020F0502020204030204" pitchFamily="34" charset="0"/>
                <a:cs typeface="Calibri" panose="020F0502020204030204" pitchFamily="34" charset="0"/>
              </a:rPr>
              <a:t>Running away</a:t>
            </a:r>
          </a:p>
          <a:p>
            <a:pPr marL="1142365" lvl="2" indent="-227965"/>
            <a:r>
              <a:rPr lang="en-US" altLang="en-US" dirty="0">
                <a:ea typeface="Calibri" panose="020F0502020204030204" pitchFamily="34" charset="0"/>
                <a:cs typeface="Calibri" panose="020F0502020204030204" pitchFamily="34" charset="0"/>
              </a:rPr>
              <a:t>Abuse or neglect</a:t>
            </a:r>
          </a:p>
          <a:p>
            <a:pPr marL="1142365" lvl="2" indent="-227965"/>
            <a:r>
              <a:rPr lang="en-US" altLang="en-US" dirty="0">
                <a:ea typeface="Calibri" panose="020F0502020204030204" pitchFamily="34" charset="0"/>
                <a:cs typeface="Calibri" panose="020F0502020204030204" pitchFamily="34" charset="0"/>
              </a:rPr>
              <a:t>Limited support systems in place</a:t>
            </a:r>
          </a:p>
          <a:p>
            <a:pPr marL="1142365" lvl="2" indent="-227965"/>
            <a:r>
              <a:rPr lang="en-US" altLang="en-US" dirty="0">
                <a:ea typeface="Calibri" panose="020F0502020204030204" pitchFamily="34" charset="0"/>
                <a:cs typeface="Calibri" panose="020F0502020204030204" pitchFamily="34" charset="0"/>
              </a:rPr>
              <a:t>Poverty</a:t>
            </a:r>
          </a:p>
          <a:p>
            <a:pPr marL="1142365" lvl="2" indent="-227965"/>
            <a:r>
              <a:rPr lang="en-US" altLang="en-US" dirty="0">
                <a:ea typeface="Calibri" panose="020F0502020204030204" pitchFamily="34" charset="0"/>
                <a:cs typeface="Calibri" panose="020F0502020204030204" pitchFamily="34" charset="0"/>
              </a:rPr>
              <a:t>Substance abuse</a:t>
            </a:r>
          </a:p>
          <a:p>
            <a:pPr marL="1142365" lvl="2" indent="-227965"/>
            <a:r>
              <a:rPr lang="en-US" altLang="en-US" dirty="0">
                <a:latin typeface="Calibri"/>
                <a:ea typeface="Calibri"/>
                <a:cs typeface="Calibri"/>
              </a:rPr>
              <a:t>Social media and online platforms</a:t>
            </a:r>
          </a:p>
        </p:txBody>
      </p:sp>
    </p:spTree>
    <p:extLst>
      <p:ext uri="{BB962C8B-B14F-4D97-AF65-F5344CB8AC3E}">
        <p14:creationId xmlns:p14="http://schemas.microsoft.com/office/powerpoint/2010/main" val="2434305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ED298-DF62-4F51-3360-739C2257E573}"/>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8B46884D-8F3B-EA99-A4DA-3C924BBEA44B}"/>
              </a:ext>
            </a:extLst>
          </p:cNvPr>
          <p:cNvSpPr>
            <a:spLocks noGrp="1"/>
          </p:cNvSpPr>
          <p:nvPr>
            <p:ph type="title"/>
          </p:nvPr>
        </p:nvSpPr>
        <p:spPr>
          <a:xfrm>
            <a:off x="628653" y="966789"/>
            <a:ext cx="7886700" cy="793750"/>
          </a:xfrm>
        </p:spPr>
        <p:txBody>
          <a:bodyPr/>
          <a:lstStyle/>
          <a:p>
            <a:r>
              <a:rPr lang="en-US" altLang="en-US" dirty="0">
                <a:latin typeface="Calibri"/>
                <a:ea typeface="Calibri"/>
                <a:cs typeface="Calibri"/>
              </a:rPr>
              <a:t>Risk Factors</a:t>
            </a:r>
            <a:endParaRPr lang="en-US" altLang="en-US" dirty="0"/>
          </a:p>
        </p:txBody>
      </p:sp>
      <p:sp>
        <p:nvSpPr>
          <p:cNvPr id="21507" name="Content Placeholder 2">
            <a:extLst>
              <a:ext uri="{FF2B5EF4-FFF2-40B4-BE49-F238E27FC236}">
                <a16:creationId xmlns:a16="http://schemas.microsoft.com/office/drawing/2014/main" id="{1747D23F-D10E-9D2D-99CE-F078DCA820D7}"/>
              </a:ext>
            </a:extLst>
          </p:cNvPr>
          <p:cNvSpPr>
            <a:spLocks noGrp="1"/>
          </p:cNvSpPr>
          <p:nvPr>
            <p:ph idx="1"/>
          </p:nvPr>
        </p:nvSpPr>
        <p:spPr>
          <a:xfrm>
            <a:off x="628653" y="1906361"/>
            <a:ext cx="7886700" cy="4354753"/>
          </a:xfrm>
        </p:spPr>
        <p:txBody>
          <a:bodyPr/>
          <a:lstStyle/>
          <a:p>
            <a:pPr marL="685165" lvl="1" indent="-227965"/>
            <a:r>
              <a:rPr lang="en-US" altLang="en-US" dirty="0"/>
              <a:t>No single sign is a confirmation of someone being a potential victim; it only increases the risk.</a:t>
            </a:r>
            <a:endParaRPr lang="en-US" dirty="0"/>
          </a:p>
          <a:p>
            <a:pPr marL="685165" lvl="1" indent="-227965"/>
            <a:r>
              <a:rPr lang="en-US" altLang="en-US" dirty="0"/>
              <a:t>These may include:</a:t>
            </a:r>
            <a:endParaRPr lang="en-US" altLang="en-US" dirty="0">
              <a:ea typeface="Calibri" panose="020F0502020204030204" pitchFamily="34" charset="0"/>
              <a:cs typeface="Calibri" panose="020F0502020204030204" pitchFamily="34" charset="0"/>
            </a:endParaRPr>
          </a:p>
          <a:p>
            <a:pPr marL="1142365" lvl="2" indent="-227965"/>
            <a:r>
              <a:rPr lang="en-US" altLang="en-US" dirty="0"/>
              <a:t>Behavioral changes</a:t>
            </a:r>
            <a:endParaRPr lang="en-US" altLang="en-US" dirty="0">
              <a:ea typeface="Calibri" panose="020F0502020204030204" pitchFamily="34" charset="0"/>
              <a:cs typeface="Calibri" panose="020F0502020204030204" pitchFamily="34" charset="0"/>
            </a:endParaRPr>
          </a:p>
          <a:p>
            <a:pPr marL="1142365" lvl="2" indent="-227965"/>
            <a:r>
              <a:rPr lang="en-US" altLang="en-US" dirty="0"/>
              <a:t>Unexplained absences</a:t>
            </a:r>
            <a:endParaRPr lang="en-US" altLang="en-US" dirty="0">
              <a:ea typeface="Calibri" panose="020F0502020204030204" pitchFamily="34" charset="0"/>
              <a:cs typeface="Calibri" panose="020F0502020204030204" pitchFamily="34" charset="0"/>
            </a:endParaRPr>
          </a:p>
          <a:p>
            <a:pPr marL="1142365" lvl="2" indent="-227965"/>
            <a:r>
              <a:rPr lang="en-US" altLang="en-US" dirty="0"/>
              <a:t>Unusual relationships</a:t>
            </a:r>
            <a:endParaRPr lang="en-US" altLang="en-US" dirty="0">
              <a:ea typeface="Calibri" panose="020F0502020204030204" pitchFamily="34" charset="0"/>
              <a:cs typeface="Calibri" panose="020F0502020204030204" pitchFamily="34" charset="0"/>
            </a:endParaRPr>
          </a:p>
          <a:p>
            <a:pPr marL="1142365" lvl="2" indent="-227965"/>
            <a:r>
              <a:rPr lang="en-US" altLang="en-US" dirty="0"/>
              <a:t>Possessions one may not otherwise be able to afford</a:t>
            </a:r>
          </a:p>
          <a:p>
            <a:pPr marL="1142365" lvl="2" indent="-227965"/>
            <a:r>
              <a:rPr lang="en-US" altLang="en-US" dirty="0"/>
              <a:t>Variety of physical signs</a:t>
            </a:r>
            <a:endParaRPr lang="en-US" altLang="en-US" dirty="0">
              <a:ea typeface="Calibri" panose="020F0502020204030204" pitchFamily="34" charset="0"/>
              <a:cs typeface="Calibri" panose="020F0502020204030204" pitchFamily="34" charset="0"/>
            </a:endParaRPr>
          </a:p>
          <a:p>
            <a:pPr marL="1142365" lvl="2" indent="-227965"/>
            <a:r>
              <a:rPr lang="en-US" altLang="en-US" dirty="0">
                <a:latin typeface="Calibri"/>
                <a:ea typeface="Calibri"/>
                <a:cs typeface="Calibri"/>
              </a:rPr>
              <a:t>Working or living conditions</a:t>
            </a:r>
            <a:endParaRPr lang="en-US" altLang="en-US" dirty="0">
              <a:ea typeface="Calibri" panose="020F0502020204030204" pitchFamily="34" charset="0"/>
              <a:cs typeface="Calibri" panose="020F0502020204030204" pitchFamily="34" charset="0"/>
            </a:endParaRPr>
          </a:p>
          <a:p>
            <a:pPr marL="685206" lvl="1" indent="-227965"/>
            <a:r>
              <a:rPr lang="en-US" altLang="en-US" dirty="0">
                <a:latin typeface="Calibri"/>
                <a:ea typeface="Calibri"/>
                <a:cs typeface="Calibri"/>
              </a:rPr>
              <a:t>Understanding the risk factors and warning signs allows us to be more proactive in identification and protection from potentially dangerous situations.  </a:t>
            </a:r>
            <a:endParaRPr lang="en-US" dirty="0">
              <a:latin typeface="Calibri"/>
              <a:ea typeface="Calibri"/>
              <a:cs typeface="Calibri"/>
            </a:endParaRPr>
          </a:p>
          <a:p>
            <a:pPr marL="913765" lvl="2"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2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0DC0-4592-F367-2AB9-733776009271}"/>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1AF78F9A-CE5B-4EC9-FAAE-4A6D92E5A8FF}"/>
              </a:ext>
            </a:extLst>
          </p:cNvPr>
          <p:cNvSpPr>
            <a:spLocks noGrp="1"/>
          </p:cNvSpPr>
          <p:nvPr>
            <p:ph type="title"/>
          </p:nvPr>
        </p:nvSpPr>
        <p:spPr>
          <a:xfrm>
            <a:off x="738668" y="698922"/>
            <a:ext cx="7886700" cy="569302"/>
          </a:xfrm>
        </p:spPr>
        <p:txBody>
          <a:bodyPr/>
          <a:lstStyle/>
          <a:p>
            <a:r>
              <a:rPr lang="en-US" altLang="en-US" dirty="0">
                <a:latin typeface="Calibri"/>
                <a:ea typeface="Calibri"/>
                <a:cs typeface="Calibri"/>
              </a:rPr>
              <a:t>Risk Factors</a:t>
            </a:r>
            <a:endParaRPr lang="en-US" altLang="en-US" dirty="0"/>
          </a:p>
        </p:txBody>
      </p:sp>
      <p:sp>
        <p:nvSpPr>
          <p:cNvPr id="21507" name="Content Placeholder 2">
            <a:extLst>
              <a:ext uri="{FF2B5EF4-FFF2-40B4-BE49-F238E27FC236}">
                <a16:creationId xmlns:a16="http://schemas.microsoft.com/office/drawing/2014/main" id="{533CC8B2-CD8F-3C6E-F1C2-6003DE8CA044}"/>
              </a:ext>
            </a:extLst>
          </p:cNvPr>
          <p:cNvSpPr>
            <a:spLocks noGrp="1"/>
          </p:cNvSpPr>
          <p:nvPr>
            <p:ph idx="1"/>
          </p:nvPr>
        </p:nvSpPr>
        <p:spPr>
          <a:xfrm>
            <a:off x="628650" y="1268223"/>
            <a:ext cx="7886700" cy="5328519"/>
          </a:xfrm>
        </p:spPr>
        <p:txBody>
          <a:bodyPr/>
          <a:lstStyle/>
          <a:p>
            <a:pPr marL="227965" indent="-227965"/>
            <a:r>
              <a:rPr lang="en-US" altLang="en-US" sz="2000" dirty="0">
                <a:latin typeface="Calibri"/>
                <a:ea typeface="Calibri"/>
                <a:cs typeface="Calibri"/>
              </a:rPr>
              <a:t>Physical signs of abuse - These can include unexplained injuries, malnourishment or exhaustion.</a:t>
            </a:r>
            <a:endParaRPr lang="en-US" dirty="0">
              <a:latin typeface="Calibri"/>
              <a:ea typeface="Calibri"/>
              <a:cs typeface="Calibri"/>
            </a:endParaRPr>
          </a:p>
          <a:p>
            <a:pPr marL="227965" indent="-227965"/>
            <a:r>
              <a:rPr lang="en-US" altLang="en-US" sz="2000" dirty="0">
                <a:latin typeface="Calibri"/>
                <a:ea typeface="Calibri"/>
                <a:cs typeface="Calibri"/>
              </a:rPr>
              <a:t>Excessive control by others - Traffickers often closely monitor and control victims.</a:t>
            </a:r>
          </a:p>
          <a:p>
            <a:pPr marL="227965" indent="-227965"/>
            <a:r>
              <a:rPr lang="en-US" altLang="en-US" sz="2000" dirty="0">
                <a:latin typeface="Calibri"/>
                <a:ea typeface="Calibri"/>
                <a:cs typeface="Calibri"/>
              </a:rPr>
              <a:t>Signs of coercion - Victims will feel trapped or threatened with harm if they resist.</a:t>
            </a:r>
          </a:p>
          <a:p>
            <a:pPr marL="227965" indent="-227965"/>
            <a:r>
              <a:rPr lang="en-US" altLang="en-US" sz="2000" dirty="0">
                <a:latin typeface="Calibri"/>
                <a:ea typeface="Calibri"/>
                <a:cs typeface="Calibri"/>
              </a:rPr>
              <a:t>Promises of money or opportunities - Victims are lured with false offers of wealth or jobs.</a:t>
            </a:r>
          </a:p>
          <a:p>
            <a:pPr marL="227965" indent="-227965"/>
            <a:r>
              <a:rPr lang="en-US" altLang="en-US" sz="2000" dirty="0">
                <a:latin typeface="Calibri"/>
                <a:ea typeface="Calibri"/>
                <a:cs typeface="Calibri"/>
              </a:rPr>
              <a:t>Restricted movement - Freedom to travel or leave is limited.</a:t>
            </a:r>
          </a:p>
          <a:p>
            <a:pPr marL="227965" indent="-227965"/>
            <a:r>
              <a:rPr lang="en-US" altLang="en-US" sz="2000" dirty="0">
                <a:latin typeface="Calibri"/>
                <a:ea typeface="Calibri"/>
                <a:cs typeface="Calibri"/>
              </a:rPr>
              <a:t>Substance abuse - Drugs or alcohol increase vulnerability to exploitation.</a:t>
            </a:r>
          </a:p>
          <a:p>
            <a:pPr marL="227965" indent="-227965"/>
            <a:r>
              <a:rPr lang="en-US" altLang="en-US" sz="2000" dirty="0">
                <a:latin typeface="Calibri"/>
                <a:ea typeface="Calibri"/>
                <a:cs typeface="Calibri"/>
              </a:rPr>
              <a:t>Online grooming - Traffickers gain trust through manipulative online interactions with the victims.</a:t>
            </a:r>
          </a:p>
          <a:p>
            <a:pPr marL="227965" indent="-227965"/>
            <a:r>
              <a:rPr lang="en-US" altLang="en-US" sz="2000" dirty="0">
                <a:latin typeface="Calibri"/>
                <a:ea typeface="Calibri"/>
                <a:cs typeface="Calibri"/>
              </a:rPr>
              <a:t>Unexplained financial gain - Possessing unexplained money or gifts.</a:t>
            </a:r>
          </a:p>
          <a:p>
            <a:pPr marL="227965" indent="-227965"/>
            <a:r>
              <a:rPr lang="en-US" altLang="en-US" sz="2000" dirty="0"/>
              <a:t>Unsafe working conditions - Victims discuss hazardous or illegal jobs.</a:t>
            </a:r>
            <a:endParaRPr lang="en-US" alt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269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FE575-70EF-3DD7-5C4E-95701314A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CDE3B-6C1E-3D5D-EC8A-E9F19B2CB9D4}"/>
              </a:ext>
            </a:extLst>
          </p:cNvPr>
          <p:cNvSpPr>
            <a:spLocks noGrp="1"/>
          </p:cNvSpPr>
          <p:nvPr>
            <p:ph type="title"/>
          </p:nvPr>
        </p:nvSpPr>
        <p:spPr/>
        <p:txBody>
          <a:bodyPr>
            <a:normAutofit fontScale="90000"/>
          </a:bodyPr>
          <a:lstStyle/>
          <a:p>
            <a:pPr>
              <a:lnSpc>
                <a:spcPct val="107000"/>
              </a:lnSpc>
              <a:spcAft>
                <a:spcPts val="800"/>
              </a:spcAft>
            </a:pPr>
            <a:br>
              <a:rPr lang="en-US" sz="3100" u="sng" dirty="0"/>
            </a:br>
            <a:r>
              <a:rPr lang="en-US" sz="4400" kern="100" dirty="0">
                <a:latin typeface="Calibri"/>
                <a:ea typeface="Calibri"/>
                <a:cs typeface="Arial"/>
              </a:rPr>
              <a:t>Human Trafficking Awareness Training</a:t>
            </a:r>
            <a:br>
              <a:rPr lang="en-US" sz="3200" dirty="0"/>
            </a:br>
            <a:endParaRPr lang="en-US" dirty="0"/>
          </a:p>
        </p:txBody>
      </p:sp>
      <p:sp>
        <p:nvSpPr>
          <p:cNvPr id="4" name="Text Placeholder 3">
            <a:extLst>
              <a:ext uri="{FF2B5EF4-FFF2-40B4-BE49-F238E27FC236}">
                <a16:creationId xmlns:a16="http://schemas.microsoft.com/office/drawing/2014/main" id="{EC7282B6-7087-928F-B508-7D5C35FA1D89}"/>
              </a:ext>
            </a:extLst>
          </p:cNvPr>
          <p:cNvSpPr>
            <a:spLocks noGrp="1"/>
          </p:cNvSpPr>
          <p:nvPr>
            <p:ph type="body" idx="1"/>
          </p:nvPr>
        </p:nvSpPr>
        <p:spPr/>
        <p:txBody>
          <a:bodyPr/>
          <a:lstStyle/>
          <a:p>
            <a:pPr algn="ctr"/>
            <a:r>
              <a:rPr lang="en-US" sz="4400" dirty="0">
                <a:solidFill>
                  <a:srgbClr val="002060"/>
                </a:solidFill>
              </a:rPr>
              <a:t>Prevention Strategies and Protective Factors</a:t>
            </a:r>
          </a:p>
        </p:txBody>
      </p:sp>
    </p:spTree>
    <p:extLst>
      <p:ext uri="{BB962C8B-B14F-4D97-AF65-F5344CB8AC3E}">
        <p14:creationId xmlns:p14="http://schemas.microsoft.com/office/powerpoint/2010/main" val="2430268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B4779-519B-6104-708F-151FBEC285E0}"/>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73D16543-3737-5F18-96CA-CE4BAF36E388}"/>
              </a:ext>
            </a:extLst>
          </p:cNvPr>
          <p:cNvSpPr>
            <a:spLocks noGrp="1"/>
          </p:cNvSpPr>
          <p:nvPr>
            <p:ph type="title"/>
          </p:nvPr>
        </p:nvSpPr>
        <p:spPr>
          <a:xfrm>
            <a:off x="628653" y="966789"/>
            <a:ext cx="7886700" cy="793750"/>
          </a:xfrm>
        </p:spPr>
        <p:txBody>
          <a:bodyPr/>
          <a:lstStyle/>
          <a:p>
            <a:r>
              <a:rPr lang="en-US" altLang="en-US" dirty="0"/>
              <a:t>Safeguarding Youth</a:t>
            </a:r>
          </a:p>
        </p:txBody>
      </p:sp>
      <p:sp>
        <p:nvSpPr>
          <p:cNvPr id="21507" name="Content Placeholder 2">
            <a:extLst>
              <a:ext uri="{FF2B5EF4-FFF2-40B4-BE49-F238E27FC236}">
                <a16:creationId xmlns:a16="http://schemas.microsoft.com/office/drawing/2014/main" id="{C1FC5DA1-FA6C-64FA-FF77-EA3330F8A67A}"/>
              </a:ext>
            </a:extLst>
          </p:cNvPr>
          <p:cNvSpPr>
            <a:spLocks noGrp="1"/>
          </p:cNvSpPr>
          <p:nvPr>
            <p:ph idx="1"/>
          </p:nvPr>
        </p:nvSpPr>
        <p:spPr>
          <a:xfrm>
            <a:off x="628653" y="1906361"/>
            <a:ext cx="7886700" cy="4354753"/>
          </a:xfrm>
        </p:spPr>
        <p:txBody>
          <a:bodyPr/>
          <a:lstStyle/>
          <a:p>
            <a:pPr marL="685165" lvl="1" indent="-227965"/>
            <a:r>
              <a:rPr lang="en-US" altLang="en-US" sz="2800" dirty="0"/>
              <a:t>It is vital that school personnel take steps to protect the youth from human trafficking.</a:t>
            </a:r>
            <a:endParaRPr lang="en-US" sz="2800" dirty="0"/>
          </a:p>
          <a:p>
            <a:pPr marL="685165" lvl="1" indent="-227965"/>
            <a:r>
              <a:rPr lang="en-US" altLang="en-US" sz="2800" dirty="0"/>
              <a:t>This is done through:</a:t>
            </a:r>
            <a:endParaRPr lang="en-US" altLang="en-US" sz="2800" dirty="0">
              <a:ea typeface="Calibri" panose="020F0502020204030204" pitchFamily="34" charset="0"/>
              <a:cs typeface="Calibri" panose="020F0502020204030204" pitchFamily="34" charset="0"/>
            </a:endParaRPr>
          </a:p>
          <a:p>
            <a:pPr marL="1142365" lvl="2" indent="-227965"/>
            <a:r>
              <a:rPr lang="en-US" altLang="en-US" sz="2400" dirty="0">
                <a:latin typeface="Calibri"/>
                <a:ea typeface="Calibri"/>
                <a:cs typeface="Calibri"/>
              </a:rPr>
              <a:t>Recognizing risks.</a:t>
            </a:r>
            <a:endParaRPr lang="en-US" altLang="en-US" sz="2400" dirty="0">
              <a:ea typeface="Calibri"/>
              <a:cs typeface="Calibri"/>
            </a:endParaRPr>
          </a:p>
          <a:p>
            <a:pPr marL="1142365" lvl="2" indent="-227965"/>
            <a:r>
              <a:rPr lang="en-US" altLang="en-US" sz="2400" dirty="0">
                <a:latin typeface="Calibri"/>
                <a:ea typeface="Calibri"/>
                <a:cs typeface="Calibri"/>
              </a:rPr>
              <a:t>Recognizing protective factors, which are things that help reduce vulnerability.</a:t>
            </a:r>
          </a:p>
          <a:p>
            <a:pPr marL="1142365" lvl="2" indent="-227965"/>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259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FB66-006E-C29C-62ED-FFB8BFC03DDB}"/>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3D5C5BED-1579-D34B-C4FD-7B4989995207}"/>
              </a:ext>
            </a:extLst>
          </p:cNvPr>
          <p:cNvSpPr>
            <a:spLocks noGrp="1"/>
          </p:cNvSpPr>
          <p:nvPr>
            <p:ph type="title"/>
          </p:nvPr>
        </p:nvSpPr>
        <p:spPr>
          <a:xfrm>
            <a:off x="628653" y="966789"/>
            <a:ext cx="7886700" cy="793750"/>
          </a:xfrm>
        </p:spPr>
        <p:txBody>
          <a:bodyPr/>
          <a:lstStyle/>
          <a:p>
            <a:r>
              <a:rPr lang="en-US" altLang="en-US" dirty="0"/>
              <a:t>Safeguarding Youth</a:t>
            </a:r>
          </a:p>
        </p:txBody>
      </p:sp>
      <p:sp>
        <p:nvSpPr>
          <p:cNvPr id="21507" name="Content Placeholder 2">
            <a:extLst>
              <a:ext uri="{FF2B5EF4-FFF2-40B4-BE49-F238E27FC236}">
                <a16:creationId xmlns:a16="http://schemas.microsoft.com/office/drawing/2014/main" id="{DFEFE218-95F0-AF5A-79EF-857A4D97A2C1}"/>
              </a:ext>
            </a:extLst>
          </p:cNvPr>
          <p:cNvSpPr>
            <a:spLocks noGrp="1"/>
          </p:cNvSpPr>
          <p:nvPr>
            <p:ph idx="1"/>
          </p:nvPr>
        </p:nvSpPr>
        <p:spPr>
          <a:xfrm>
            <a:off x="628653" y="1906361"/>
            <a:ext cx="7886700" cy="4354753"/>
          </a:xfrm>
        </p:spPr>
        <p:txBody>
          <a:bodyPr/>
          <a:lstStyle/>
          <a:p>
            <a:pPr marL="685165" lvl="1" indent="-227965"/>
            <a:r>
              <a:rPr lang="en-US" altLang="en-US" dirty="0">
                <a:latin typeface="Calibri"/>
                <a:ea typeface="Calibri"/>
                <a:cs typeface="Calibri"/>
              </a:rPr>
              <a:t>There are several ways that school personnel can safeguard our youth from human trafficking.</a:t>
            </a:r>
          </a:p>
          <a:p>
            <a:pPr marL="1142365" lvl="2" indent="-227965"/>
            <a:r>
              <a:rPr lang="en-US" altLang="en-US" dirty="0">
                <a:latin typeface="Calibri"/>
                <a:ea typeface="Calibri"/>
                <a:cs typeface="Calibri"/>
              </a:rPr>
              <a:t>Build connections</a:t>
            </a:r>
            <a:endParaRPr lang="en-US" dirty="0">
              <a:latin typeface="Calibri"/>
              <a:ea typeface="Calibri"/>
              <a:cs typeface="Calibri"/>
            </a:endParaRPr>
          </a:p>
          <a:p>
            <a:pPr marL="1142365" lvl="2" indent="-227965"/>
            <a:r>
              <a:rPr lang="en-US" altLang="en-US" dirty="0">
                <a:latin typeface="Calibri"/>
                <a:ea typeface="Calibri"/>
                <a:cs typeface="Calibri"/>
              </a:rPr>
              <a:t>Focus on strengths and self esteem</a:t>
            </a:r>
          </a:p>
          <a:p>
            <a:pPr marL="1142365" lvl="2" indent="-227965"/>
            <a:r>
              <a:rPr lang="en-US" altLang="en-US" dirty="0">
                <a:latin typeface="Calibri"/>
                <a:ea typeface="Calibri"/>
                <a:cs typeface="Calibri"/>
              </a:rPr>
              <a:t>Encourage caring relationships</a:t>
            </a:r>
          </a:p>
          <a:p>
            <a:pPr marL="1142365" lvl="2" indent="-227965"/>
            <a:r>
              <a:rPr lang="en-US" altLang="en-US" dirty="0">
                <a:latin typeface="Calibri"/>
                <a:ea typeface="Calibri"/>
                <a:cs typeface="Calibri"/>
              </a:rPr>
              <a:t>Recognize warning signs</a:t>
            </a:r>
          </a:p>
          <a:p>
            <a:pPr marL="1142365" lvl="2" indent="-227965"/>
            <a:r>
              <a:rPr lang="en-US" altLang="en-US" dirty="0">
                <a:latin typeface="Calibri"/>
                <a:ea typeface="Calibri"/>
                <a:cs typeface="Calibri"/>
              </a:rPr>
              <a:t>Document concerning behavior</a:t>
            </a:r>
          </a:p>
          <a:p>
            <a:pPr marL="1142365" lvl="2" indent="-227965"/>
            <a:r>
              <a:rPr lang="en-US" altLang="en-US" dirty="0">
                <a:latin typeface="Calibri"/>
                <a:ea typeface="Calibri"/>
                <a:cs typeface="Calibri"/>
              </a:rPr>
              <a:t>Provide support and resources</a:t>
            </a:r>
          </a:p>
          <a:p>
            <a:pPr marL="1142365" lvl="2" indent="-227965"/>
            <a:r>
              <a:rPr lang="en-US" altLang="en-US" dirty="0">
                <a:latin typeface="Calibri"/>
                <a:ea typeface="Calibri"/>
                <a:cs typeface="Calibri"/>
              </a:rPr>
              <a:t>Teach healthy boundaries</a:t>
            </a:r>
          </a:p>
          <a:p>
            <a:pPr marL="1142365" lvl="2" indent="-227965"/>
            <a:r>
              <a:rPr lang="en-US" altLang="en-US" dirty="0">
                <a:latin typeface="Calibri"/>
                <a:ea typeface="Calibri"/>
                <a:cs typeface="Calibri"/>
              </a:rPr>
              <a:t>Empower safety skills</a:t>
            </a:r>
          </a:p>
          <a:p>
            <a:pPr marL="1142365" lvl="2" indent="-227965"/>
            <a:r>
              <a:rPr lang="en-US" altLang="en-US" dirty="0">
                <a:latin typeface="Calibri"/>
                <a:ea typeface="Calibri"/>
                <a:cs typeface="Calibri"/>
              </a:rPr>
              <a:t>Involve youth in decisions</a:t>
            </a:r>
          </a:p>
          <a:p>
            <a:pPr marL="1142365" lvl="2" indent="-227965"/>
            <a:r>
              <a:rPr lang="en-US" altLang="en-US" dirty="0">
                <a:latin typeface="Calibri"/>
                <a:ea typeface="Calibri"/>
                <a:cs typeface="Calibri"/>
              </a:rPr>
              <a:t>Take immediate action when needed.</a:t>
            </a:r>
          </a:p>
          <a:p>
            <a:pPr marL="1142365" lvl="2" indent="-227965"/>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532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84A8-5931-85D4-51D8-6D6530B6831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EEF3872D-7B42-8E9F-67A9-528587DD3885}"/>
              </a:ext>
            </a:extLst>
          </p:cNvPr>
          <p:cNvSpPr>
            <a:spLocks noGrp="1"/>
          </p:cNvSpPr>
          <p:nvPr>
            <p:ph type="title"/>
          </p:nvPr>
        </p:nvSpPr>
        <p:spPr>
          <a:xfrm>
            <a:off x="628653" y="783771"/>
            <a:ext cx="7886700" cy="976768"/>
          </a:xfrm>
        </p:spPr>
        <p:txBody>
          <a:bodyPr/>
          <a:lstStyle/>
          <a:p>
            <a:r>
              <a:rPr lang="en-US" altLang="en-US" dirty="0"/>
              <a:t>Safeguarding Youth – Grooming and Exploitation</a:t>
            </a:r>
          </a:p>
        </p:txBody>
      </p:sp>
      <p:sp>
        <p:nvSpPr>
          <p:cNvPr id="21507" name="Content Placeholder 2">
            <a:extLst>
              <a:ext uri="{FF2B5EF4-FFF2-40B4-BE49-F238E27FC236}">
                <a16:creationId xmlns:a16="http://schemas.microsoft.com/office/drawing/2014/main" id="{D0B3F7C9-F026-BEC9-69E6-B873EEA94E71}"/>
              </a:ext>
            </a:extLst>
          </p:cNvPr>
          <p:cNvSpPr>
            <a:spLocks noGrp="1"/>
          </p:cNvSpPr>
          <p:nvPr>
            <p:ph idx="1"/>
          </p:nvPr>
        </p:nvSpPr>
        <p:spPr>
          <a:xfrm>
            <a:off x="628653" y="1906361"/>
            <a:ext cx="7886700" cy="4354753"/>
          </a:xfrm>
        </p:spPr>
        <p:txBody>
          <a:bodyPr/>
          <a:lstStyle/>
          <a:p>
            <a:pPr marL="685165" lvl="1" indent="-227965"/>
            <a:r>
              <a:rPr lang="en-US" altLang="en-US" dirty="0">
                <a:latin typeface="Calibri"/>
                <a:ea typeface="Calibri"/>
                <a:cs typeface="Calibri"/>
              </a:rPr>
              <a:t>Human traffickers use many methods to groom someone to be exploited or trafficked. These include but are not limited to: </a:t>
            </a:r>
          </a:p>
          <a:p>
            <a:pPr marL="1142365" lvl="2" indent="-227965"/>
            <a:r>
              <a:rPr lang="en-US" altLang="en-US" sz="2400" dirty="0">
                <a:latin typeface="Calibri"/>
                <a:ea typeface="Calibri"/>
                <a:cs typeface="Calibri"/>
              </a:rPr>
              <a:t>Online grooming.</a:t>
            </a:r>
            <a:endParaRPr lang="en-US" sz="2400" dirty="0">
              <a:latin typeface="Calibri"/>
              <a:ea typeface="Calibri"/>
              <a:cs typeface="Calibri"/>
            </a:endParaRPr>
          </a:p>
          <a:p>
            <a:pPr marL="1142365" lvl="2" indent="-227965"/>
            <a:r>
              <a:rPr lang="en-US" altLang="en-US" sz="2400" dirty="0">
                <a:latin typeface="Calibri"/>
                <a:ea typeface="Calibri"/>
                <a:cs typeface="Calibri"/>
              </a:rPr>
              <a:t>Coercion and manipulation.</a:t>
            </a:r>
          </a:p>
          <a:p>
            <a:pPr marL="1142365" lvl="2" indent="-227965"/>
            <a:r>
              <a:rPr lang="en-US" altLang="en-US" sz="2400" dirty="0">
                <a:latin typeface="Calibri"/>
                <a:ea typeface="Calibri"/>
                <a:cs typeface="Calibri"/>
              </a:rPr>
              <a:t>Emotional manipulation and isolation.</a:t>
            </a:r>
          </a:p>
          <a:p>
            <a:pPr marL="1142365" lvl="2" indent="-227965"/>
            <a:r>
              <a:rPr lang="en-US" altLang="en-US" sz="2400" dirty="0">
                <a:latin typeface="Calibri"/>
                <a:ea typeface="Calibri"/>
                <a:cs typeface="Calibri"/>
              </a:rPr>
              <a:t>Exploitation preparation.</a:t>
            </a:r>
          </a:p>
          <a:p>
            <a:pPr marL="1142365" lvl="2" indent="-227965"/>
            <a:r>
              <a:rPr lang="en-US" altLang="en-US" sz="2400" dirty="0">
                <a:latin typeface="Calibri"/>
                <a:ea typeface="Calibri"/>
                <a:cs typeface="Calibri"/>
              </a:rPr>
              <a:t>Taking unwanted photos.</a:t>
            </a:r>
          </a:p>
          <a:p>
            <a:pPr marL="1142365" lvl="2" indent="-227965"/>
            <a:r>
              <a:rPr lang="en-US" altLang="en-US" sz="2400" dirty="0">
                <a:latin typeface="Calibri"/>
                <a:ea typeface="Calibri"/>
                <a:cs typeface="Calibri"/>
              </a:rPr>
              <a:t>Verbal violence.</a:t>
            </a:r>
          </a:p>
        </p:txBody>
      </p:sp>
    </p:spTree>
    <p:extLst>
      <p:ext uri="{BB962C8B-B14F-4D97-AF65-F5344CB8AC3E}">
        <p14:creationId xmlns:p14="http://schemas.microsoft.com/office/powerpoint/2010/main" val="4220929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8E53-A9A8-0DE4-1A92-F9C11AAEE588}"/>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2831684-7BC0-7765-4A4E-67BAAA6CC417}"/>
              </a:ext>
            </a:extLst>
          </p:cNvPr>
          <p:cNvSpPr>
            <a:spLocks noGrp="1"/>
          </p:cNvSpPr>
          <p:nvPr>
            <p:ph type="title"/>
          </p:nvPr>
        </p:nvSpPr>
        <p:spPr>
          <a:xfrm>
            <a:off x="628650" y="819249"/>
            <a:ext cx="7886700" cy="946807"/>
          </a:xfrm>
        </p:spPr>
        <p:txBody>
          <a:bodyPr/>
          <a:lstStyle/>
          <a:p>
            <a:r>
              <a:rPr lang="en-US" altLang="en-US" dirty="0"/>
              <a:t>Safeguarding Youth – Protective Factors and Prevention Strategies</a:t>
            </a:r>
          </a:p>
        </p:txBody>
      </p:sp>
      <p:sp>
        <p:nvSpPr>
          <p:cNvPr id="21507" name="Content Placeholder 2">
            <a:extLst>
              <a:ext uri="{FF2B5EF4-FFF2-40B4-BE49-F238E27FC236}">
                <a16:creationId xmlns:a16="http://schemas.microsoft.com/office/drawing/2014/main" id="{E71F7467-CC4A-5597-E4BF-3320B2C1244D}"/>
              </a:ext>
            </a:extLst>
          </p:cNvPr>
          <p:cNvSpPr>
            <a:spLocks noGrp="1"/>
          </p:cNvSpPr>
          <p:nvPr>
            <p:ph idx="1"/>
          </p:nvPr>
        </p:nvSpPr>
        <p:spPr>
          <a:xfrm>
            <a:off x="628650" y="1683998"/>
            <a:ext cx="7886700" cy="4754380"/>
          </a:xfrm>
        </p:spPr>
        <p:txBody>
          <a:bodyPr/>
          <a:lstStyle/>
          <a:p>
            <a:pPr marL="457241" lvl="1" indent="0">
              <a:buNone/>
            </a:pPr>
            <a:r>
              <a:rPr lang="en-US" altLang="en-US" sz="2800" dirty="0">
                <a:latin typeface="Calibri"/>
                <a:ea typeface="Calibri"/>
                <a:cs typeface="Calibri"/>
              </a:rPr>
              <a:t>Here are some ways to help prevent human trafficking in our youth.</a:t>
            </a:r>
            <a:endParaRPr lang="en-US" dirty="0">
              <a:latin typeface="Calibri"/>
              <a:ea typeface="Calibri"/>
              <a:cs typeface="Calibri"/>
            </a:endParaRPr>
          </a:p>
          <a:p>
            <a:pPr marL="1257300" lvl="2" indent="-342900"/>
            <a:r>
              <a:rPr lang="en-US" altLang="en-US" sz="2400" dirty="0">
                <a:latin typeface="Calibri"/>
                <a:ea typeface="Calibri"/>
                <a:cs typeface="Calibri"/>
              </a:rPr>
              <a:t>Teach the state academic standards regarding Human Trafficking Prevention. </a:t>
            </a:r>
          </a:p>
          <a:p>
            <a:pPr marL="1257300" lvl="2" indent="-342900"/>
            <a:r>
              <a:rPr lang="en-US" altLang="en-US" sz="2400" dirty="0">
                <a:latin typeface="Calibri"/>
                <a:ea typeface="Calibri"/>
                <a:cs typeface="Calibri"/>
              </a:rPr>
              <a:t>Create supportive peer relationship opportunities in the classroom.</a:t>
            </a:r>
            <a:endParaRPr lang="en-US" sz="2400" dirty="0">
              <a:latin typeface="Calibri"/>
              <a:ea typeface="Calibri"/>
              <a:cs typeface="Calibri"/>
            </a:endParaRPr>
          </a:p>
          <a:p>
            <a:pPr marL="1257300" lvl="2" indent="-342900"/>
            <a:r>
              <a:rPr lang="en-US" altLang="en-US" sz="2400" dirty="0">
                <a:latin typeface="Calibri"/>
                <a:ea typeface="Calibri"/>
                <a:cs typeface="Calibri"/>
              </a:rPr>
              <a:t>Inform the students of awareness of risk factors and digital safety.</a:t>
            </a:r>
          </a:p>
          <a:p>
            <a:pPr marL="1257300" lvl="2" indent="-342900"/>
            <a:r>
              <a:rPr lang="en-US" altLang="en-US" sz="2400" dirty="0">
                <a:latin typeface="Calibri"/>
                <a:ea typeface="Calibri"/>
                <a:cs typeface="Calibri"/>
              </a:rPr>
              <a:t>Create a way to inform parental awareness and communication regarding risks of human trafficking.</a:t>
            </a:r>
          </a:p>
          <a:p>
            <a:pPr marL="1257300" lvl="2" indent="-342900"/>
            <a:r>
              <a:rPr lang="en-US" altLang="en-US" sz="2400" dirty="0">
                <a:latin typeface="Calibri"/>
                <a:ea typeface="Calibri"/>
                <a:cs typeface="Calibri"/>
              </a:rPr>
              <a:t>Be a trusted adult to serve as a support system and aid in adult intervention.</a:t>
            </a:r>
          </a:p>
        </p:txBody>
      </p:sp>
    </p:spTree>
    <p:extLst>
      <p:ext uri="{BB962C8B-B14F-4D97-AF65-F5344CB8AC3E}">
        <p14:creationId xmlns:p14="http://schemas.microsoft.com/office/powerpoint/2010/main" val="344422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3F994-8653-0EBB-A57B-32EE4D74E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69623-8284-94E4-19B7-EDD310163CCF}"/>
              </a:ext>
            </a:extLst>
          </p:cNvPr>
          <p:cNvSpPr>
            <a:spLocks noGrp="1"/>
          </p:cNvSpPr>
          <p:nvPr>
            <p:ph type="title"/>
          </p:nvPr>
        </p:nvSpPr>
        <p:spPr/>
        <p:txBody>
          <a:bodyPr/>
          <a:lstStyle/>
          <a:p>
            <a:r>
              <a:rPr lang="en-US" dirty="0"/>
              <a:t>Training Requirements </a:t>
            </a:r>
            <a:br>
              <a:rPr lang="en-US" dirty="0"/>
            </a:br>
            <a:r>
              <a:rPr lang="en-US" dirty="0"/>
              <a:t>Section 1012.01(6), F.S.</a:t>
            </a:r>
          </a:p>
        </p:txBody>
      </p:sp>
      <p:sp>
        <p:nvSpPr>
          <p:cNvPr id="3" name="Content Placeholder 2">
            <a:extLst>
              <a:ext uri="{FF2B5EF4-FFF2-40B4-BE49-F238E27FC236}">
                <a16:creationId xmlns:a16="http://schemas.microsoft.com/office/drawing/2014/main" id="{030998A3-8EAD-961E-C8EB-8F27F35B0DB4}"/>
              </a:ext>
            </a:extLst>
          </p:cNvPr>
          <p:cNvSpPr>
            <a:spLocks noGrp="1"/>
          </p:cNvSpPr>
          <p:nvPr>
            <p:ph idx="1"/>
          </p:nvPr>
        </p:nvSpPr>
        <p:spPr/>
        <p:txBody>
          <a:bodyPr/>
          <a:lstStyle/>
          <a:p>
            <a:pPr marL="0" indent="0">
              <a:lnSpc>
                <a:spcPct val="100000"/>
              </a:lnSpc>
              <a:buNone/>
            </a:pPr>
            <a:r>
              <a:rPr lang="en-US" sz="2400" dirty="0"/>
              <a:t>(6) EDUCATIONAL SUPPORT EMPLOYEES.—“Educational support employees” means K-12 employees whose job functions are neither administrative nor instructional, yet whose work supports the educational process.</a:t>
            </a:r>
          </a:p>
          <a:p>
            <a:pPr marL="0" indent="0">
              <a:lnSpc>
                <a:spcPct val="100000"/>
              </a:lnSpc>
              <a:buNone/>
            </a:pPr>
            <a:r>
              <a:rPr lang="en-US" sz="2400" dirty="0"/>
              <a:t>(a) Other professional staff…</a:t>
            </a:r>
          </a:p>
          <a:p>
            <a:pPr marL="0" indent="0">
              <a:lnSpc>
                <a:spcPct val="100000"/>
              </a:lnSpc>
              <a:buNone/>
            </a:pPr>
            <a:r>
              <a:rPr lang="en-US" sz="2400" dirty="0"/>
              <a:t>(b) Technicians…</a:t>
            </a:r>
          </a:p>
          <a:p>
            <a:pPr marL="0" indent="0">
              <a:lnSpc>
                <a:spcPct val="100000"/>
              </a:lnSpc>
              <a:buNone/>
            </a:pPr>
            <a:r>
              <a:rPr lang="en-US" sz="2400" dirty="0"/>
              <a:t>(c) Clerical/secretarial workers…</a:t>
            </a:r>
          </a:p>
          <a:p>
            <a:pPr marL="0" indent="0">
              <a:lnSpc>
                <a:spcPct val="100000"/>
              </a:lnSpc>
              <a:buNone/>
            </a:pPr>
            <a:r>
              <a:rPr lang="en-US" sz="2400" dirty="0"/>
              <a:t>(d) Skilled crafts workers…</a:t>
            </a:r>
          </a:p>
          <a:p>
            <a:pPr marL="0" indent="0">
              <a:lnSpc>
                <a:spcPct val="100000"/>
              </a:lnSpc>
              <a:buNone/>
            </a:pPr>
            <a:r>
              <a:rPr lang="en-US" sz="2400" dirty="0"/>
              <a:t>(e) Service workers…</a:t>
            </a:r>
          </a:p>
        </p:txBody>
      </p:sp>
    </p:spTree>
    <p:extLst>
      <p:ext uri="{BB962C8B-B14F-4D97-AF65-F5344CB8AC3E}">
        <p14:creationId xmlns:p14="http://schemas.microsoft.com/office/powerpoint/2010/main" val="2456280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6AFE0-F48B-B5A3-836F-1D7B0F81938C}"/>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A351F11-37FB-387A-32FB-0E97228398BC}"/>
              </a:ext>
            </a:extLst>
          </p:cNvPr>
          <p:cNvSpPr>
            <a:spLocks noGrp="1"/>
          </p:cNvSpPr>
          <p:nvPr>
            <p:ph type="title"/>
          </p:nvPr>
        </p:nvSpPr>
        <p:spPr>
          <a:xfrm>
            <a:off x="628653" y="966789"/>
            <a:ext cx="7886700" cy="793750"/>
          </a:xfrm>
        </p:spPr>
        <p:txBody>
          <a:bodyPr/>
          <a:lstStyle/>
          <a:p>
            <a:r>
              <a:rPr lang="en-US" altLang="en-US" dirty="0"/>
              <a:t>Safeguarding Youth – The Story of Mia</a:t>
            </a:r>
          </a:p>
        </p:txBody>
      </p:sp>
      <p:sp>
        <p:nvSpPr>
          <p:cNvPr id="21507" name="Content Placeholder 2">
            <a:extLst>
              <a:ext uri="{FF2B5EF4-FFF2-40B4-BE49-F238E27FC236}">
                <a16:creationId xmlns:a16="http://schemas.microsoft.com/office/drawing/2014/main" id="{D0A19B78-AA6F-6033-1C02-44F83F611903}"/>
              </a:ext>
            </a:extLst>
          </p:cNvPr>
          <p:cNvSpPr>
            <a:spLocks noGrp="1"/>
          </p:cNvSpPr>
          <p:nvPr>
            <p:ph idx="1"/>
          </p:nvPr>
        </p:nvSpPr>
        <p:spPr>
          <a:xfrm>
            <a:off x="628653" y="1906361"/>
            <a:ext cx="7886700" cy="4354753"/>
          </a:xfrm>
        </p:spPr>
        <p:txBody>
          <a:bodyPr/>
          <a:lstStyle/>
          <a:p>
            <a:pPr marL="457162" lvl="1" indent="0">
              <a:buNone/>
            </a:pPr>
            <a:r>
              <a:rPr lang="en-US" altLang="en-US" dirty="0"/>
              <a:t>Mia is a 15-year-old who was placed into your class about four months ago. Initially, the transition seemed smooth. Mia was polite, reserved and slowly began to open up.  However, recently, there have been noticeable changes in her behavior.</a:t>
            </a:r>
          </a:p>
          <a:p>
            <a:pPr marL="457162" lvl="1" indent="0">
              <a:buNone/>
            </a:pPr>
            <a:r>
              <a:rPr lang="en-US" altLang="en-US" dirty="0"/>
              <a:t>She’s becoming increasingly secretive, spends most of her time sitting alone, and avoids eye contact with those around her.</a:t>
            </a:r>
          </a:p>
          <a:p>
            <a:pPr marL="457162" lvl="1" indent="0">
              <a:buNone/>
            </a:pPr>
            <a:r>
              <a:rPr lang="en-US" altLang="en-US" dirty="0"/>
              <a:t>You have noticed her with new, expensive items-like brand-name shoes and a new phone. You know her widowed mother would not allow for purchases this extravagant because she is struggling to make ends </a:t>
            </a:r>
            <a:r>
              <a:rPr lang="en-US" altLang="en-US"/>
              <a:t>meet.</a:t>
            </a:r>
            <a:endParaRPr lang="en-US" altLang="en-US" dirty="0"/>
          </a:p>
          <a:p>
            <a:pPr marL="457162" lvl="1" indent="0">
              <a:buNone/>
            </a:pPr>
            <a:endParaRPr lang="en-US" altLang="en-US" dirty="0"/>
          </a:p>
        </p:txBody>
      </p:sp>
    </p:spTree>
    <p:extLst>
      <p:ext uri="{BB962C8B-B14F-4D97-AF65-F5344CB8AC3E}">
        <p14:creationId xmlns:p14="http://schemas.microsoft.com/office/powerpoint/2010/main" val="3310208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24EBE-EEAE-AC53-114E-50E1F9C7E44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8E96634A-FFD5-FC36-30E2-7679E065C6B2}"/>
              </a:ext>
            </a:extLst>
          </p:cNvPr>
          <p:cNvSpPr>
            <a:spLocks noGrp="1"/>
          </p:cNvSpPr>
          <p:nvPr>
            <p:ph type="title"/>
          </p:nvPr>
        </p:nvSpPr>
        <p:spPr>
          <a:xfrm>
            <a:off x="628653" y="966789"/>
            <a:ext cx="7886700" cy="793750"/>
          </a:xfrm>
        </p:spPr>
        <p:txBody>
          <a:bodyPr/>
          <a:lstStyle/>
          <a:p>
            <a:r>
              <a:rPr lang="en-US" altLang="en-US" dirty="0"/>
              <a:t>Safeguarding Youth – The Story of Mia (cont.)</a:t>
            </a:r>
          </a:p>
        </p:txBody>
      </p:sp>
      <p:sp>
        <p:nvSpPr>
          <p:cNvPr id="21507" name="Content Placeholder 2">
            <a:extLst>
              <a:ext uri="{FF2B5EF4-FFF2-40B4-BE49-F238E27FC236}">
                <a16:creationId xmlns:a16="http://schemas.microsoft.com/office/drawing/2014/main" id="{00BD2E63-C93D-88DB-5365-C96895A41FB8}"/>
              </a:ext>
            </a:extLst>
          </p:cNvPr>
          <p:cNvSpPr>
            <a:spLocks noGrp="1"/>
          </p:cNvSpPr>
          <p:nvPr>
            <p:ph idx="1"/>
          </p:nvPr>
        </p:nvSpPr>
        <p:spPr>
          <a:xfrm>
            <a:off x="628653" y="1906361"/>
            <a:ext cx="7886700" cy="4354753"/>
          </a:xfrm>
        </p:spPr>
        <p:txBody>
          <a:bodyPr/>
          <a:lstStyle/>
          <a:p>
            <a:pPr marL="457162" lvl="1" indent="0">
              <a:buNone/>
            </a:pPr>
            <a:r>
              <a:rPr lang="en-US" altLang="en-US" dirty="0"/>
              <a:t>When asked about the gifts, Mia responds without making eye contact: “Just a gift from a friend.”</a:t>
            </a:r>
          </a:p>
          <a:p>
            <a:pPr marL="457162" lvl="1" indent="0">
              <a:buNone/>
            </a:pPr>
            <a:r>
              <a:rPr lang="en-US" altLang="en-US" dirty="0"/>
              <a:t>During lunch, you walk past Mia while she is video chatting. She is accepting an invitation for a weekend trip. You notice the man on the screen appears to be in his 30’s.</a:t>
            </a:r>
          </a:p>
          <a:p>
            <a:pPr marL="457162" lvl="1" indent="0">
              <a:buNone/>
            </a:pPr>
            <a:r>
              <a:rPr lang="en-US" altLang="en-US" dirty="0"/>
              <a:t>Something about the situation doesn’t sit right with you.</a:t>
            </a:r>
          </a:p>
          <a:p>
            <a:pPr marL="457162" lvl="1" indent="0">
              <a:buNone/>
            </a:pPr>
            <a:endParaRPr lang="en-US" altLang="en-US" dirty="0"/>
          </a:p>
        </p:txBody>
      </p:sp>
    </p:spTree>
    <p:extLst>
      <p:ext uri="{BB962C8B-B14F-4D97-AF65-F5344CB8AC3E}">
        <p14:creationId xmlns:p14="http://schemas.microsoft.com/office/powerpoint/2010/main" val="3363480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1643-DBB9-E2F9-0CF2-C9FABDA1E0FD}"/>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5AF51FEC-BCFA-7B22-70CE-9AEAB4722BC9}"/>
              </a:ext>
            </a:extLst>
          </p:cNvPr>
          <p:cNvSpPr>
            <a:spLocks noGrp="1"/>
          </p:cNvSpPr>
          <p:nvPr>
            <p:ph type="title"/>
          </p:nvPr>
        </p:nvSpPr>
        <p:spPr>
          <a:xfrm>
            <a:off x="628653" y="966789"/>
            <a:ext cx="7886700" cy="793750"/>
          </a:xfrm>
        </p:spPr>
        <p:txBody>
          <a:bodyPr/>
          <a:lstStyle/>
          <a:p>
            <a:r>
              <a:rPr lang="en-US" altLang="en-US" dirty="0"/>
              <a:t>Safeguarding Youth – The Story of Mia (cont.)</a:t>
            </a:r>
          </a:p>
        </p:txBody>
      </p:sp>
      <p:sp>
        <p:nvSpPr>
          <p:cNvPr id="21507" name="Content Placeholder 2">
            <a:extLst>
              <a:ext uri="{FF2B5EF4-FFF2-40B4-BE49-F238E27FC236}">
                <a16:creationId xmlns:a16="http://schemas.microsoft.com/office/drawing/2014/main" id="{B75C3202-9CEA-4C79-8847-C59266BC05A7}"/>
              </a:ext>
            </a:extLst>
          </p:cNvPr>
          <p:cNvSpPr>
            <a:spLocks noGrp="1"/>
          </p:cNvSpPr>
          <p:nvPr>
            <p:ph idx="1"/>
          </p:nvPr>
        </p:nvSpPr>
        <p:spPr>
          <a:xfrm>
            <a:off x="628653" y="1906361"/>
            <a:ext cx="7886700" cy="4354753"/>
          </a:xfrm>
        </p:spPr>
        <p:txBody>
          <a:bodyPr/>
          <a:lstStyle/>
          <a:p>
            <a:pPr marL="456565" lvl="1" indent="0">
              <a:buNone/>
            </a:pPr>
            <a:r>
              <a:rPr lang="en-US" altLang="en-US" dirty="0"/>
              <a:t>What do you do next?</a:t>
            </a:r>
            <a:endParaRPr lang="en-US" dirty="0"/>
          </a:p>
          <a:p>
            <a:pPr marL="456565" lvl="1" indent="0">
              <a:buNone/>
            </a:pPr>
            <a:endParaRPr lang="en-US" altLang="en-US" dirty="0">
              <a:ea typeface="Calibri" panose="020F0502020204030204" pitchFamily="34" charset="0"/>
              <a:cs typeface="Calibri" panose="020F0502020204030204" pitchFamily="34" charset="0"/>
            </a:endParaRPr>
          </a:p>
          <a:p>
            <a:pPr marL="913765" lvl="1" indent="-457200">
              <a:buAutoNum type="alphaUcPeriod"/>
            </a:pPr>
            <a:r>
              <a:rPr lang="en-US" altLang="en-US" dirty="0">
                <a:latin typeface="Calibri"/>
                <a:ea typeface="Calibri"/>
                <a:cs typeface="Calibri"/>
              </a:rPr>
              <a:t>Respect her privacy. If she says it’s a friend, there’s probably nothing to worry about.</a:t>
            </a:r>
          </a:p>
          <a:p>
            <a:pPr marL="913765" lvl="1" indent="-457200">
              <a:buAutoNum type="alphaUcPeriod"/>
            </a:pPr>
            <a:r>
              <a:rPr lang="en-US" altLang="en-US" dirty="0"/>
              <a:t>Ask Mia more questions about her friend and the trip.</a:t>
            </a:r>
            <a:endParaRPr lang="en-US" altLang="en-US" dirty="0">
              <a:ea typeface="Calibri" panose="020F0502020204030204" pitchFamily="34" charset="0"/>
              <a:cs typeface="Calibri" panose="020F0502020204030204" pitchFamily="34" charset="0"/>
            </a:endParaRPr>
          </a:p>
          <a:p>
            <a:pPr marL="913765" lvl="1" indent="-457200">
              <a:buAutoNum type="alphaUcPeriod"/>
            </a:pPr>
            <a:r>
              <a:rPr lang="en-US" altLang="en-US" dirty="0"/>
              <a:t>Check her phone when she’s not looking to see what’s really going on.</a:t>
            </a:r>
            <a:endParaRPr lang="en-US" altLang="en-US" dirty="0">
              <a:ea typeface="Calibri" panose="020F0502020204030204" pitchFamily="34" charset="0"/>
              <a:cs typeface="Calibri" panose="020F0502020204030204" pitchFamily="34" charset="0"/>
            </a:endParaRPr>
          </a:p>
          <a:p>
            <a:pPr marL="913765" lvl="1" indent="-457200">
              <a:buAutoNum type="alphaUcPeriod"/>
            </a:pPr>
            <a:r>
              <a:rPr lang="en-US" altLang="en-US" dirty="0"/>
              <a:t>Reach out to the school counselor or an administrator for assistance. </a:t>
            </a:r>
            <a:endParaRPr lang="en-US" altLang="en-US" dirty="0">
              <a:ea typeface="Calibri" panose="020F0502020204030204" pitchFamily="34" charset="0"/>
              <a:cs typeface="Calibri" panose="020F0502020204030204" pitchFamily="34" charset="0"/>
            </a:endParaRPr>
          </a:p>
          <a:p>
            <a:pPr marL="456565" lvl="1"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3676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26531-30D8-BFFA-1FFE-B9A7B22918CA}"/>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B60F9844-F0E4-094C-DDC5-9FCF559200D7}"/>
              </a:ext>
            </a:extLst>
          </p:cNvPr>
          <p:cNvSpPr>
            <a:spLocks noGrp="1"/>
          </p:cNvSpPr>
          <p:nvPr>
            <p:ph type="title"/>
          </p:nvPr>
        </p:nvSpPr>
        <p:spPr>
          <a:xfrm>
            <a:off x="628653" y="679407"/>
            <a:ext cx="7886700" cy="793750"/>
          </a:xfrm>
        </p:spPr>
        <p:txBody>
          <a:bodyPr/>
          <a:lstStyle/>
          <a:p>
            <a:r>
              <a:rPr lang="en-US" altLang="en-US" dirty="0"/>
              <a:t>Safeguarding Youth – The Story of Mia (cont.)</a:t>
            </a:r>
          </a:p>
        </p:txBody>
      </p:sp>
      <p:sp>
        <p:nvSpPr>
          <p:cNvPr id="21507" name="Content Placeholder 2">
            <a:extLst>
              <a:ext uri="{FF2B5EF4-FFF2-40B4-BE49-F238E27FC236}">
                <a16:creationId xmlns:a16="http://schemas.microsoft.com/office/drawing/2014/main" id="{57495EC0-96B4-A038-E9F2-E04585DDE3A6}"/>
              </a:ext>
            </a:extLst>
          </p:cNvPr>
          <p:cNvSpPr>
            <a:spLocks noGrp="1"/>
          </p:cNvSpPr>
          <p:nvPr>
            <p:ph idx="1"/>
          </p:nvPr>
        </p:nvSpPr>
        <p:spPr>
          <a:xfrm>
            <a:off x="628653" y="1671230"/>
            <a:ext cx="7886700" cy="4677319"/>
          </a:xfrm>
        </p:spPr>
        <p:txBody>
          <a:bodyPr/>
          <a:lstStyle/>
          <a:p>
            <a:pPr marL="456565" lvl="1" indent="0">
              <a:buNone/>
            </a:pPr>
            <a:r>
              <a:rPr lang="en-US" altLang="en-US" dirty="0"/>
              <a:t>What do you do next?</a:t>
            </a:r>
            <a:endParaRPr lang="en-US" dirty="0"/>
          </a:p>
          <a:p>
            <a:pPr marL="456565" lvl="1" indent="0">
              <a:buNone/>
            </a:pPr>
            <a:endParaRPr lang="en-US" altLang="en-US" dirty="0">
              <a:ea typeface="Calibri" panose="020F0502020204030204" pitchFamily="34" charset="0"/>
              <a:cs typeface="Calibri" panose="020F0502020204030204" pitchFamily="34" charset="0"/>
            </a:endParaRPr>
          </a:p>
          <a:p>
            <a:pPr marL="456565" lvl="1" indent="0">
              <a:buClr>
                <a:schemeClr val="accent4"/>
              </a:buClr>
              <a:buNone/>
            </a:pPr>
            <a:r>
              <a:rPr lang="en-US" dirty="0">
                <a:latin typeface="Calibri"/>
                <a:ea typeface="Calibri"/>
                <a:cs typeface="Calibri"/>
              </a:rPr>
              <a:t>Answer:</a:t>
            </a:r>
          </a:p>
          <a:p>
            <a:pPr marL="456565" lvl="1" indent="0">
              <a:buClr>
                <a:schemeClr val="accent4"/>
              </a:buClr>
              <a:buNone/>
            </a:pPr>
            <a:r>
              <a:rPr lang="en-US" dirty="0">
                <a:latin typeface="Calibri"/>
                <a:ea typeface="Calibri"/>
                <a:cs typeface="Calibri"/>
              </a:rPr>
              <a:t>Reaching out to your school counselor or an administrator for guidance is the best. Anytime you suspect something you should report it and say something.</a:t>
            </a:r>
            <a:endParaRPr lang="en-US" dirty="0">
              <a:latin typeface="Calibri"/>
            </a:endParaRPr>
          </a:p>
          <a:p>
            <a:pPr marL="456565" lvl="1"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526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E90C8-652C-5E4C-A4D2-7438484AD657}"/>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47614A6B-5CA9-D03D-648B-51138D956181}"/>
              </a:ext>
            </a:extLst>
          </p:cNvPr>
          <p:cNvSpPr>
            <a:spLocks noGrp="1"/>
          </p:cNvSpPr>
          <p:nvPr>
            <p:ph type="title"/>
          </p:nvPr>
        </p:nvSpPr>
        <p:spPr>
          <a:xfrm>
            <a:off x="628653" y="966789"/>
            <a:ext cx="7886700" cy="793750"/>
          </a:xfrm>
        </p:spPr>
        <p:txBody>
          <a:bodyPr/>
          <a:lstStyle/>
          <a:p>
            <a:r>
              <a:rPr lang="en-US" altLang="en-US" dirty="0"/>
              <a:t>Safeguarding Youth – The Story of Mia (cont.)</a:t>
            </a:r>
          </a:p>
        </p:txBody>
      </p:sp>
      <p:sp>
        <p:nvSpPr>
          <p:cNvPr id="21507" name="Content Placeholder 2">
            <a:extLst>
              <a:ext uri="{FF2B5EF4-FFF2-40B4-BE49-F238E27FC236}">
                <a16:creationId xmlns:a16="http://schemas.microsoft.com/office/drawing/2014/main" id="{7D06F38D-04E7-9D9E-0CA6-6C66C00C2F7C}"/>
              </a:ext>
            </a:extLst>
          </p:cNvPr>
          <p:cNvSpPr>
            <a:spLocks noGrp="1"/>
          </p:cNvSpPr>
          <p:nvPr>
            <p:ph idx="1"/>
          </p:nvPr>
        </p:nvSpPr>
        <p:spPr>
          <a:xfrm>
            <a:off x="628653" y="1906361"/>
            <a:ext cx="7886700" cy="4562678"/>
          </a:xfrm>
        </p:spPr>
        <p:txBody>
          <a:bodyPr/>
          <a:lstStyle/>
          <a:p>
            <a:pPr marL="456565" lvl="1" indent="0">
              <a:buNone/>
            </a:pPr>
            <a:r>
              <a:rPr lang="en-US" altLang="en-US" dirty="0"/>
              <a:t>You sit down with Mia and ask open-ended questions.  She seems uncomfortable but reveals that her friend is someone she met online. He’s been buying her gifts and offering her a place to stay once she graduates.</a:t>
            </a:r>
            <a:endParaRPr lang="en-US" dirty="0"/>
          </a:p>
          <a:p>
            <a:pPr marL="456565" lvl="1" indent="0">
              <a:buNone/>
            </a:pPr>
            <a:endParaRPr lang="en-US" altLang="en-US" dirty="0">
              <a:ea typeface="Calibri" panose="020F0502020204030204" pitchFamily="34" charset="0"/>
              <a:cs typeface="Calibri" panose="020F0502020204030204" pitchFamily="34" charset="0"/>
            </a:endParaRPr>
          </a:p>
          <a:p>
            <a:pPr marL="456565" lvl="1" indent="0">
              <a:buNone/>
            </a:pPr>
            <a:r>
              <a:rPr lang="en-US" altLang="en-US" dirty="0"/>
              <a:t>What prevention strategy would you use next?</a:t>
            </a:r>
            <a:endParaRPr lang="en-US" altLang="en-US" dirty="0">
              <a:ea typeface="Calibri" panose="020F0502020204030204" pitchFamily="34" charset="0"/>
              <a:cs typeface="Calibri" panose="020F0502020204030204" pitchFamily="34" charset="0"/>
            </a:endParaRPr>
          </a:p>
          <a:p>
            <a:pPr marL="913765" lvl="1" indent="-457200">
              <a:buAutoNum type="alphaUcPeriod"/>
            </a:pPr>
            <a:r>
              <a:rPr lang="en-US" altLang="en-US" dirty="0">
                <a:latin typeface="Calibri"/>
                <a:ea typeface="Calibri"/>
                <a:cs typeface="Calibri"/>
              </a:rPr>
              <a:t>Conduct a class discussion on social media awareness.</a:t>
            </a:r>
            <a:endParaRPr lang="en-US" altLang="en-US" dirty="0">
              <a:ea typeface="Calibri"/>
              <a:cs typeface="Calibri"/>
            </a:endParaRPr>
          </a:p>
          <a:p>
            <a:pPr marL="913765" lvl="1" indent="-457200">
              <a:buAutoNum type="alphaUcPeriod"/>
            </a:pPr>
            <a:r>
              <a:rPr lang="en-US" altLang="en-US" dirty="0">
                <a:latin typeface="Calibri"/>
                <a:ea typeface="Calibri"/>
                <a:cs typeface="Calibri"/>
              </a:rPr>
              <a:t>Encourage her to talk with a trusted adult or school counselor.</a:t>
            </a:r>
            <a:endParaRPr lang="en-US" altLang="en-US" dirty="0">
              <a:ea typeface="Calibri" panose="020F0502020204030204" pitchFamily="34" charset="0"/>
              <a:cs typeface="Calibri" panose="020F0502020204030204" pitchFamily="34" charset="0"/>
            </a:endParaRPr>
          </a:p>
          <a:p>
            <a:pPr marL="913765" lvl="1" indent="-457200">
              <a:buAutoNum type="alphaUcPeriod"/>
            </a:pPr>
            <a:r>
              <a:rPr lang="en-US" altLang="en-US" dirty="0">
                <a:latin typeface="Calibri"/>
                <a:ea typeface="Calibri"/>
                <a:cs typeface="Calibri"/>
              </a:rPr>
              <a:t>Continue building trust.</a:t>
            </a:r>
            <a:endParaRPr lang="en-US" altLang="en-US" dirty="0">
              <a:ea typeface="Calibri" panose="020F0502020204030204" pitchFamily="34" charset="0"/>
              <a:cs typeface="Calibri" panose="020F0502020204030204" pitchFamily="34" charset="0"/>
            </a:endParaRPr>
          </a:p>
          <a:p>
            <a:pPr marL="913765" lvl="1" indent="-457200">
              <a:buAutoNum type="alphaUcPeriod"/>
            </a:pPr>
            <a:r>
              <a:rPr lang="en-US" altLang="en-US" dirty="0"/>
              <a:t>Distribute information from the State of Florida regarding human trafficking. </a:t>
            </a:r>
            <a:endParaRPr lang="en-US" altLang="en-US" dirty="0">
              <a:ea typeface="Calibri" panose="020F0502020204030204" pitchFamily="34" charset="0"/>
              <a:cs typeface="Calibri" panose="020F0502020204030204" pitchFamily="34" charset="0"/>
            </a:endParaRPr>
          </a:p>
          <a:p>
            <a:pPr marL="456565" lvl="1" indent="0">
              <a:buNone/>
            </a:pP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1647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6FFD-CF30-0A1A-ECB5-B7A30F92703D}"/>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A507AC71-8215-F0FD-762B-4124AF2C4F53}"/>
              </a:ext>
            </a:extLst>
          </p:cNvPr>
          <p:cNvSpPr>
            <a:spLocks noGrp="1"/>
          </p:cNvSpPr>
          <p:nvPr>
            <p:ph type="title"/>
          </p:nvPr>
        </p:nvSpPr>
        <p:spPr>
          <a:xfrm>
            <a:off x="628653" y="803016"/>
            <a:ext cx="7886700" cy="520817"/>
          </a:xfrm>
        </p:spPr>
        <p:txBody>
          <a:bodyPr/>
          <a:lstStyle/>
          <a:p>
            <a:r>
              <a:rPr lang="en-US" altLang="en-US" dirty="0"/>
              <a:t>Safeguarding Youth – The Story of Mia (cont.)</a:t>
            </a:r>
          </a:p>
        </p:txBody>
      </p:sp>
      <p:sp>
        <p:nvSpPr>
          <p:cNvPr id="21507" name="Content Placeholder 2">
            <a:extLst>
              <a:ext uri="{FF2B5EF4-FFF2-40B4-BE49-F238E27FC236}">
                <a16:creationId xmlns:a16="http://schemas.microsoft.com/office/drawing/2014/main" id="{2197872C-AA24-BD6D-FE5A-695C4AAE331A}"/>
              </a:ext>
            </a:extLst>
          </p:cNvPr>
          <p:cNvSpPr>
            <a:spLocks noGrp="1"/>
          </p:cNvSpPr>
          <p:nvPr>
            <p:ph idx="1"/>
          </p:nvPr>
        </p:nvSpPr>
        <p:spPr>
          <a:xfrm>
            <a:off x="628653" y="1323833"/>
            <a:ext cx="7886700" cy="5199797"/>
          </a:xfrm>
        </p:spPr>
        <p:txBody>
          <a:bodyPr/>
          <a:lstStyle/>
          <a:p>
            <a:pPr marL="457162" lvl="1" indent="0">
              <a:buNone/>
            </a:pPr>
            <a:r>
              <a:rPr lang="en-US" altLang="en-US" sz="2800" dirty="0"/>
              <a:t>Answer:</a:t>
            </a:r>
          </a:p>
          <a:p>
            <a:pPr lvl="1"/>
            <a:r>
              <a:rPr lang="en-US" altLang="en-US" sz="2800" dirty="0"/>
              <a:t>Conducting a class discussion on social media awareness can help her see that maybe a peer has already been a victim and received help.</a:t>
            </a:r>
          </a:p>
          <a:p>
            <a:pPr lvl="1"/>
            <a:r>
              <a:rPr lang="en-US" altLang="en-US" sz="2800" dirty="0"/>
              <a:t>Encouraging Mia to talk to a trusted adult or school counselor can help Mia process what’s going on and build a plan to stay safe.</a:t>
            </a:r>
          </a:p>
          <a:p>
            <a:pPr lvl="1"/>
            <a:r>
              <a:rPr lang="en-US" altLang="en-US" sz="2800" dirty="0"/>
              <a:t>Demonstrate to Mia that you care about her as a person.</a:t>
            </a:r>
          </a:p>
          <a:p>
            <a:pPr lvl="1"/>
            <a:r>
              <a:rPr lang="en-US" altLang="en-US" sz="2800" dirty="0"/>
              <a:t>Sometimes youth feel more comfortable opening up to a trusted teacher or administrator.</a:t>
            </a:r>
          </a:p>
          <a:p>
            <a:pPr marL="457162" lvl="1" indent="0">
              <a:buNone/>
            </a:pPr>
            <a:endParaRPr lang="en-US" altLang="en-US" dirty="0"/>
          </a:p>
          <a:p>
            <a:pPr marL="457162" lvl="1" indent="0">
              <a:buNone/>
            </a:pPr>
            <a:endParaRPr lang="en-US" altLang="en-US" dirty="0"/>
          </a:p>
        </p:txBody>
      </p:sp>
    </p:spTree>
    <p:extLst>
      <p:ext uri="{BB962C8B-B14F-4D97-AF65-F5344CB8AC3E}">
        <p14:creationId xmlns:p14="http://schemas.microsoft.com/office/powerpoint/2010/main" val="3599793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96BC1-F813-EF78-EA7D-121D38F0B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5D440-1EDD-E147-E34C-654CA38A72A3}"/>
              </a:ext>
            </a:extLst>
          </p:cNvPr>
          <p:cNvSpPr>
            <a:spLocks noGrp="1"/>
          </p:cNvSpPr>
          <p:nvPr>
            <p:ph type="title"/>
          </p:nvPr>
        </p:nvSpPr>
        <p:spPr/>
        <p:txBody>
          <a:bodyPr>
            <a:normAutofit fontScale="90000"/>
          </a:bodyPr>
          <a:lstStyle/>
          <a:p>
            <a:pPr>
              <a:lnSpc>
                <a:spcPct val="107000"/>
              </a:lnSpc>
              <a:spcAft>
                <a:spcPts val="800"/>
              </a:spcAft>
            </a:pPr>
            <a:br>
              <a:rPr lang="en-US" sz="3100" u="sng" dirty="0"/>
            </a:br>
            <a:r>
              <a:rPr lang="en-US" sz="4400" kern="100" dirty="0">
                <a:latin typeface="Calibri"/>
                <a:ea typeface="Calibri"/>
                <a:cs typeface="Arial"/>
              </a:rPr>
              <a:t>Human Trafficking Awareness Training</a:t>
            </a:r>
            <a:br>
              <a:rPr lang="en-US" sz="3200" dirty="0"/>
            </a:br>
            <a:endParaRPr lang="en-US" dirty="0"/>
          </a:p>
        </p:txBody>
      </p:sp>
      <p:sp>
        <p:nvSpPr>
          <p:cNvPr id="4" name="Text Placeholder 3">
            <a:extLst>
              <a:ext uri="{FF2B5EF4-FFF2-40B4-BE49-F238E27FC236}">
                <a16:creationId xmlns:a16="http://schemas.microsoft.com/office/drawing/2014/main" id="{9710569C-499F-126F-E243-5EAFFE78D3DD}"/>
              </a:ext>
            </a:extLst>
          </p:cNvPr>
          <p:cNvSpPr>
            <a:spLocks noGrp="1"/>
          </p:cNvSpPr>
          <p:nvPr>
            <p:ph type="body" idx="1"/>
          </p:nvPr>
        </p:nvSpPr>
        <p:spPr/>
        <p:txBody>
          <a:bodyPr/>
          <a:lstStyle/>
          <a:p>
            <a:pPr algn="ctr"/>
            <a:r>
              <a:rPr lang="en-US" sz="4400" dirty="0">
                <a:solidFill>
                  <a:srgbClr val="002060"/>
                </a:solidFill>
              </a:rPr>
              <a:t>Responding to Suspicions of Human Trafficking</a:t>
            </a:r>
          </a:p>
        </p:txBody>
      </p:sp>
    </p:spTree>
    <p:extLst>
      <p:ext uri="{BB962C8B-B14F-4D97-AF65-F5344CB8AC3E}">
        <p14:creationId xmlns:p14="http://schemas.microsoft.com/office/powerpoint/2010/main" val="3858694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F3EFC-7829-4EBF-BE72-A61929CDDCB3}"/>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CBAA61BA-86BB-6B6C-5CF3-8889C0CDE137}"/>
              </a:ext>
            </a:extLst>
          </p:cNvPr>
          <p:cNvSpPr>
            <a:spLocks noGrp="1"/>
          </p:cNvSpPr>
          <p:nvPr>
            <p:ph type="title"/>
          </p:nvPr>
        </p:nvSpPr>
        <p:spPr>
          <a:xfrm>
            <a:off x="628653" y="966789"/>
            <a:ext cx="7886700" cy="793750"/>
          </a:xfrm>
        </p:spPr>
        <p:txBody>
          <a:bodyPr/>
          <a:lstStyle/>
          <a:p>
            <a:r>
              <a:rPr lang="en-US" altLang="en-US" dirty="0"/>
              <a:t>Responding to Suspicions</a:t>
            </a:r>
          </a:p>
        </p:txBody>
      </p:sp>
      <p:sp>
        <p:nvSpPr>
          <p:cNvPr id="21507" name="Content Placeholder 2">
            <a:extLst>
              <a:ext uri="{FF2B5EF4-FFF2-40B4-BE49-F238E27FC236}">
                <a16:creationId xmlns:a16="http://schemas.microsoft.com/office/drawing/2014/main" id="{463894C4-2840-B321-3C8F-81E45A6B0FF0}"/>
              </a:ext>
            </a:extLst>
          </p:cNvPr>
          <p:cNvSpPr>
            <a:spLocks noGrp="1"/>
          </p:cNvSpPr>
          <p:nvPr>
            <p:ph idx="1"/>
          </p:nvPr>
        </p:nvSpPr>
        <p:spPr>
          <a:xfrm>
            <a:off x="628653" y="1906361"/>
            <a:ext cx="7886700" cy="4354753"/>
          </a:xfrm>
        </p:spPr>
        <p:txBody>
          <a:bodyPr/>
          <a:lstStyle/>
          <a:p>
            <a:pPr marL="38" indent="0">
              <a:buNone/>
            </a:pPr>
            <a:r>
              <a:rPr lang="en-US" altLang="en-US" dirty="0">
                <a:latin typeface="Calibri"/>
                <a:ea typeface="Calibri"/>
                <a:cs typeface="Calibri"/>
              </a:rPr>
              <a:t>Some of the questions that you may initially ask may include:</a:t>
            </a:r>
            <a:endParaRPr lang="en-US" dirty="0">
              <a:latin typeface="Calibri"/>
              <a:ea typeface="Calibri"/>
              <a:cs typeface="Calibri"/>
            </a:endParaRPr>
          </a:p>
          <a:p>
            <a:pPr marL="800100" lvl="1" indent="-342900"/>
            <a:r>
              <a:rPr lang="en-US" altLang="en-US" dirty="0">
                <a:latin typeface="Calibri"/>
                <a:ea typeface="Calibri"/>
                <a:cs typeface="Calibri"/>
              </a:rPr>
              <a:t>What immediate actions should you take?</a:t>
            </a:r>
            <a:endParaRPr lang="en-US" dirty="0">
              <a:latin typeface="Calibri"/>
              <a:ea typeface="Calibri"/>
              <a:cs typeface="Calibri"/>
            </a:endParaRPr>
          </a:p>
          <a:p>
            <a:pPr marL="800100" lvl="1" indent="-342900"/>
            <a:r>
              <a:rPr lang="en-US" altLang="en-US" dirty="0"/>
              <a:t>Whom should be contacted?</a:t>
            </a:r>
            <a:endParaRPr lang="en-US" altLang="en-US" dirty="0">
              <a:ea typeface="Calibri" panose="020F0502020204030204" pitchFamily="34" charset="0"/>
              <a:cs typeface="Calibri" panose="020F0502020204030204" pitchFamily="34" charset="0"/>
            </a:endParaRPr>
          </a:p>
          <a:p>
            <a:pPr marL="800100" lvl="1" indent="-342900"/>
            <a:r>
              <a:rPr lang="en-US" altLang="en-US" dirty="0"/>
              <a:t>How can you ensure the young person feels safe and supported during the process?</a:t>
            </a:r>
            <a:endParaRPr lang="en-US" altLang="en-US"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10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C02FB-1A2B-9E58-2D56-3772A62CCBDA}"/>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62FBC36C-0EEF-C596-4CAB-2D7B61714BA5}"/>
              </a:ext>
            </a:extLst>
          </p:cNvPr>
          <p:cNvSpPr>
            <a:spLocks noGrp="1"/>
          </p:cNvSpPr>
          <p:nvPr>
            <p:ph type="title"/>
          </p:nvPr>
        </p:nvSpPr>
        <p:spPr>
          <a:xfrm>
            <a:off x="724902" y="850595"/>
            <a:ext cx="7886700" cy="536334"/>
          </a:xfrm>
        </p:spPr>
        <p:txBody>
          <a:bodyPr/>
          <a:lstStyle/>
          <a:p>
            <a:r>
              <a:rPr lang="en-US" altLang="en-US" dirty="0"/>
              <a:t>Reporting your Concerns</a:t>
            </a:r>
          </a:p>
        </p:txBody>
      </p:sp>
      <p:sp>
        <p:nvSpPr>
          <p:cNvPr id="21507" name="Content Placeholder 2">
            <a:extLst>
              <a:ext uri="{FF2B5EF4-FFF2-40B4-BE49-F238E27FC236}">
                <a16:creationId xmlns:a16="http://schemas.microsoft.com/office/drawing/2014/main" id="{1BDC64ED-FB26-4725-34F7-9B2F74C46731}"/>
              </a:ext>
            </a:extLst>
          </p:cNvPr>
          <p:cNvSpPr>
            <a:spLocks noGrp="1"/>
          </p:cNvSpPr>
          <p:nvPr>
            <p:ph idx="1"/>
          </p:nvPr>
        </p:nvSpPr>
        <p:spPr>
          <a:xfrm>
            <a:off x="628650" y="1517793"/>
            <a:ext cx="7886700" cy="4870976"/>
          </a:xfrm>
        </p:spPr>
        <p:txBody>
          <a:bodyPr/>
          <a:lstStyle/>
          <a:p>
            <a:pPr marL="457162" lvl="1" indent="0">
              <a:buNone/>
            </a:pPr>
            <a:r>
              <a:rPr lang="en-US" altLang="en-US" dirty="0"/>
              <a:t>If you suspect human trafficking, abuse, neglect or abandonment of a child, follow these steps to report:</a:t>
            </a:r>
          </a:p>
          <a:p>
            <a:pPr marL="457162" lvl="1" indent="0">
              <a:buNone/>
            </a:pPr>
            <a:endParaRPr lang="en-US" altLang="en-US" dirty="0"/>
          </a:p>
          <a:p>
            <a:pPr marL="457162" lvl="1" indent="0">
              <a:buNone/>
            </a:pPr>
            <a:r>
              <a:rPr lang="en-US" altLang="en-US" b="1" dirty="0"/>
              <a:t>School counselor or an administrator </a:t>
            </a:r>
          </a:p>
          <a:p>
            <a:pPr marL="457162" lvl="1" indent="0">
              <a:buNone/>
            </a:pPr>
            <a:endParaRPr lang="en-US" altLang="en-US" b="1" dirty="0"/>
          </a:p>
          <a:p>
            <a:pPr marL="457162" lvl="1" indent="0">
              <a:buNone/>
            </a:pPr>
            <a:r>
              <a:rPr lang="en-US" altLang="en-US" b="1" dirty="0"/>
              <a:t>Report to the Florida Abuse Hotline:</a:t>
            </a:r>
          </a:p>
          <a:p>
            <a:pPr lvl="1"/>
            <a:r>
              <a:rPr lang="en-US" altLang="en-US" dirty="0"/>
              <a:t>Call 1-800-962-2873</a:t>
            </a:r>
          </a:p>
          <a:p>
            <a:pPr lvl="1"/>
            <a:r>
              <a:rPr lang="en-US" altLang="en-US" dirty="0"/>
              <a:t>Visit reportabuse.myflfamilies.com for reporting options</a:t>
            </a:r>
          </a:p>
          <a:p>
            <a:pPr lvl="1"/>
            <a:endParaRPr lang="en-US" altLang="en-US" dirty="0"/>
          </a:p>
          <a:p>
            <a:pPr marL="457162" lvl="1" indent="0">
              <a:buNone/>
            </a:pPr>
            <a:r>
              <a:rPr lang="en-US" altLang="en-US" b="1" dirty="0"/>
              <a:t>Report to Law Enforcement:</a:t>
            </a:r>
          </a:p>
          <a:p>
            <a:pPr lvl="1"/>
            <a:r>
              <a:rPr lang="en-US" altLang="en-US" b="1" dirty="0"/>
              <a:t>Call 1-855-FLA-SAFE (1-855-352-7233)</a:t>
            </a:r>
          </a:p>
          <a:p>
            <a:pPr lvl="1"/>
            <a:r>
              <a:rPr lang="en-US" altLang="en-US" dirty="0"/>
              <a:t>Or contact local authorities IMMEDIATELY</a:t>
            </a:r>
          </a:p>
        </p:txBody>
      </p:sp>
    </p:spTree>
    <p:extLst>
      <p:ext uri="{BB962C8B-B14F-4D97-AF65-F5344CB8AC3E}">
        <p14:creationId xmlns:p14="http://schemas.microsoft.com/office/powerpoint/2010/main" val="2759228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6590-602B-2BA3-D8C7-E2C9B47A93CF}"/>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387984A6-017E-2EFD-CBB4-F1C4C40ED7A5}"/>
              </a:ext>
            </a:extLst>
          </p:cNvPr>
          <p:cNvSpPr>
            <a:spLocks noGrp="1"/>
          </p:cNvSpPr>
          <p:nvPr>
            <p:ph type="title"/>
          </p:nvPr>
        </p:nvSpPr>
        <p:spPr>
          <a:xfrm>
            <a:off x="628647" y="744583"/>
            <a:ext cx="7886700" cy="584882"/>
          </a:xfrm>
        </p:spPr>
        <p:txBody>
          <a:bodyPr/>
          <a:lstStyle/>
          <a:p>
            <a:r>
              <a:rPr lang="en-US" altLang="en-US" dirty="0"/>
              <a:t>Reporting your Concerns – Best Practices</a:t>
            </a:r>
          </a:p>
        </p:txBody>
      </p:sp>
      <p:sp>
        <p:nvSpPr>
          <p:cNvPr id="21507" name="Content Placeholder 2">
            <a:extLst>
              <a:ext uri="{FF2B5EF4-FFF2-40B4-BE49-F238E27FC236}">
                <a16:creationId xmlns:a16="http://schemas.microsoft.com/office/drawing/2014/main" id="{CB33797F-025A-A26D-2C35-BB1FFE38C6A2}"/>
              </a:ext>
            </a:extLst>
          </p:cNvPr>
          <p:cNvSpPr>
            <a:spLocks noGrp="1"/>
          </p:cNvSpPr>
          <p:nvPr>
            <p:ph idx="1"/>
          </p:nvPr>
        </p:nvSpPr>
        <p:spPr>
          <a:xfrm>
            <a:off x="628647" y="966651"/>
            <a:ext cx="7886700" cy="5590903"/>
          </a:xfrm>
        </p:spPr>
        <p:txBody>
          <a:bodyPr/>
          <a:lstStyle/>
          <a:p>
            <a:pPr marL="914362" lvl="1" indent="-457200">
              <a:buAutoNum type="arabicPeriod"/>
            </a:pPr>
            <a:endParaRPr lang="en-US" altLang="en-US" b="1" dirty="0"/>
          </a:p>
          <a:p>
            <a:pPr marL="914362" lvl="1" indent="-457200">
              <a:buClr>
                <a:schemeClr val="tx1"/>
              </a:buClr>
              <a:buAutoNum type="arabicPeriod"/>
            </a:pPr>
            <a:r>
              <a:rPr lang="en-US" altLang="en-US" sz="2800" b="1" dirty="0"/>
              <a:t>Share</a:t>
            </a:r>
            <a:r>
              <a:rPr lang="en-US" altLang="en-US" sz="2800" dirty="0"/>
              <a:t> as much detailed information as you can.</a:t>
            </a:r>
          </a:p>
          <a:p>
            <a:pPr marL="914362" lvl="1" indent="-457200">
              <a:buClr>
                <a:schemeClr val="tx1"/>
              </a:buClr>
              <a:buAutoNum type="arabicPeriod"/>
            </a:pPr>
            <a:r>
              <a:rPr lang="en-US" altLang="en-US" sz="2800" b="1" dirty="0"/>
              <a:t>Don’t </a:t>
            </a:r>
            <a:r>
              <a:rPr lang="en-US" altLang="en-US" sz="2800" dirty="0"/>
              <a:t>wait for proof. Reasonable suspicion is enough to make a report.</a:t>
            </a:r>
          </a:p>
          <a:p>
            <a:pPr marL="914362" lvl="1" indent="-457200">
              <a:buClr>
                <a:schemeClr val="tx1"/>
              </a:buClr>
              <a:buAutoNum type="arabicPeriod"/>
            </a:pPr>
            <a:r>
              <a:rPr lang="en-US" altLang="en-US" sz="2800" b="1" dirty="0"/>
              <a:t>Never </a:t>
            </a:r>
            <a:r>
              <a:rPr lang="en-US" altLang="en-US" sz="2800" dirty="0"/>
              <a:t>approach or confront the suspected trafficker.</a:t>
            </a:r>
          </a:p>
          <a:p>
            <a:pPr marL="457162" lvl="1" indent="0">
              <a:buNone/>
            </a:pPr>
            <a:r>
              <a:rPr lang="en-US" b="1" dirty="0"/>
              <a:t>Employees of the public school system are statutorily required to report if they have a suspicion of human trafficking.</a:t>
            </a:r>
          </a:p>
          <a:p>
            <a:pPr marL="457162" lvl="1" indent="0">
              <a:buNone/>
            </a:pPr>
            <a:r>
              <a:rPr lang="en-US" altLang="en-US" dirty="0"/>
              <a:t>s. 1006.481(1)(d), F.S. “…requires that suspicion of human trafficking of a child be reported to the Department of Children and Families or the Florida Human Trafficking Hotline at either entity’s designated telephone number.”</a:t>
            </a:r>
          </a:p>
        </p:txBody>
      </p:sp>
    </p:spTree>
    <p:extLst>
      <p:ext uri="{BB962C8B-B14F-4D97-AF65-F5344CB8AC3E}">
        <p14:creationId xmlns:p14="http://schemas.microsoft.com/office/powerpoint/2010/main" val="410611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B269-6F08-96C8-907A-5BD076326F23}"/>
              </a:ext>
            </a:extLst>
          </p:cNvPr>
          <p:cNvSpPr>
            <a:spLocks noGrp="1"/>
          </p:cNvSpPr>
          <p:nvPr>
            <p:ph type="title"/>
          </p:nvPr>
        </p:nvSpPr>
        <p:spPr/>
        <p:txBody>
          <a:bodyPr/>
          <a:lstStyle/>
          <a:p>
            <a:r>
              <a:rPr lang="en-US" dirty="0"/>
              <a:t>Training Requirements – Additional Notes</a:t>
            </a:r>
          </a:p>
        </p:txBody>
      </p:sp>
      <p:sp>
        <p:nvSpPr>
          <p:cNvPr id="3" name="Content Placeholder 2">
            <a:extLst>
              <a:ext uri="{FF2B5EF4-FFF2-40B4-BE49-F238E27FC236}">
                <a16:creationId xmlns:a16="http://schemas.microsoft.com/office/drawing/2014/main" id="{0FC9DB71-77B0-7012-EE79-2BF55D99613D}"/>
              </a:ext>
            </a:extLst>
          </p:cNvPr>
          <p:cNvSpPr>
            <a:spLocks noGrp="1"/>
          </p:cNvSpPr>
          <p:nvPr>
            <p:ph idx="1"/>
          </p:nvPr>
        </p:nvSpPr>
        <p:spPr/>
        <p:txBody>
          <a:bodyPr/>
          <a:lstStyle/>
          <a:p>
            <a:r>
              <a:rPr lang="en-US" dirty="0"/>
              <a:t>School districts should review the full definitions in statute regarding who must take the training.</a:t>
            </a:r>
          </a:p>
          <a:p>
            <a:r>
              <a:rPr lang="en-US" dirty="0"/>
              <a:t>It is the employee’s role, not the type of employee (e.g., whether a contractor), that determines who must take the training.</a:t>
            </a:r>
          </a:p>
          <a:p>
            <a:r>
              <a:rPr lang="en-US" dirty="0"/>
              <a:t>Section 1002.33(16)(b)18., F.S., requires applicable charter school personnel to take the training.</a:t>
            </a:r>
          </a:p>
        </p:txBody>
      </p:sp>
    </p:spTree>
    <p:extLst>
      <p:ext uri="{BB962C8B-B14F-4D97-AF65-F5344CB8AC3E}">
        <p14:creationId xmlns:p14="http://schemas.microsoft.com/office/powerpoint/2010/main" val="4179328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FAE3-4125-F1CC-119B-6557AEE14DF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AC10774C-0C03-FF6F-0E3C-7A0F3106C4DD}"/>
              </a:ext>
            </a:extLst>
          </p:cNvPr>
          <p:cNvSpPr>
            <a:spLocks noGrp="1"/>
          </p:cNvSpPr>
          <p:nvPr>
            <p:ph type="title"/>
          </p:nvPr>
        </p:nvSpPr>
        <p:spPr>
          <a:xfrm>
            <a:off x="628650" y="953589"/>
            <a:ext cx="7886700" cy="966341"/>
          </a:xfrm>
        </p:spPr>
        <p:txBody>
          <a:bodyPr/>
          <a:lstStyle/>
          <a:p>
            <a:r>
              <a:rPr lang="en-US" altLang="en-US" dirty="0"/>
              <a:t>Responding and Reporting – Supporting Youth After Reporting</a:t>
            </a:r>
          </a:p>
        </p:txBody>
      </p:sp>
      <p:sp>
        <p:nvSpPr>
          <p:cNvPr id="21507" name="Content Placeholder 2">
            <a:extLst>
              <a:ext uri="{FF2B5EF4-FFF2-40B4-BE49-F238E27FC236}">
                <a16:creationId xmlns:a16="http://schemas.microsoft.com/office/drawing/2014/main" id="{CBC8866D-22AB-02EC-F7DD-0E066DCA7930}"/>
              </a:ext>
            </a:extLst>
          </p:cNvPr>
          <p:cNvSpPr>
            <a:spLocks noGrp="1"/>
          </p:cNvSpPr>
          <p:nvPr>
            <p:ph idx="1"/>
          </p:nvPr>
        </p:nvSpPr>
        <p:spPr>
          <a:xfrm>
            <a:off x="628650" y="2267089"/>
            <a:ext cx="7886700" cy="3764596"/>
          </a:xfrm>
        </p:spPr>
        <p:txBody>
          <a:bodyPr/>
          <a:lstStyle/>
          <a:p>
            <a:pPr marL="914362" lvl="1" indent="-457200">
              <a:buAutoNum type="arabicPeriod"/>
            </a:pPr>
            <a:endParaRPr lang="en-US" altLang="en-US" b="1" dirty="0"/>
          </a:p>
          <a:p>
            <a:pPr marL="914362" lvl="1" indent="-457200">
              <a:buClr>
                <a:schemeClr val="tx1"/>
              </a:buClr>
              <a:buAutoNum type="arabicPeriod"/>
            </a:pPr>
            <a:r>
              <a:rPr lang="en-US" altLang="en-US" sz="2800" b="1" dirty="0"/>
              <a:t>Connect </a:t>
            </a:r>
            <a:r>
              <a:rPr lang="en-US" altLang="en-US" sz="2800" dirty="0"/>
              <a:t>the youth with helpful resources.</a:t>
            </a:r>
          </a:p>
          <a:p>
            <a:pPr marL="914362" lvl="1" indent="-457200">
              <a:buClr>
                <a:schemeClr val="tx1"/>
              </a:buClr>
              <a:buAutoNum type="arabicPeriod"/>
            </a:pPr>
            <a:r>
              <a:rPr lang="en-US" altLang="en-US" sz="2800" b="1" dirty="0"/>
              <a:t>Create</a:t>
            </a:r>
            <a:r>
              <a:rPr lang="en-US" altLang="en-US" sz="2800" dirty="0"/>
              <a:t> a safe, stable environment.</a:t>
            </a:r>
          </a:p>
          <a:p>
            <a:pPr marL="914362" lvl="1" indent="-457200">
              <a:buClr>
                <a:schemeClr val="tx1"/>
              </a:buClr>
              <a:buAutoNum type="arabicPeriod"/>
            </a:pPr>
            <a:r>
              <a:rPr lang="en-US" altLang="en-US" sz="2800" b="1" dirty="0"/>
              <a:t>Support </a:t>
            </a:r>
            <a:r>
              <a:rPr lang="en-US" altLang="en-US" sz="2800" dirty="0"/>
              <a:t>healing through positive outlets. </a:t>
            </a:r>
          </a:p>
        </p:txBody>
      </p:sp>
    </p:spTree>
    <p:extLst>
      <p:ext uri="{BB962C8B-B14F-4D97-AF65-F5344CB8AC3E}">
        <p14:creationId xmlns:p14="http://schemas.microsoft.com/office/powerpoint/2010/main" val="179163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A580-8C86-134E-8E05-424AB0C57ED9}"/>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00C130C6-4A65-7BF0-247C-86245BE384AE}"/>
              </a:ext>
            </a:extLst>
          </p:cNvPr>
          <p:cNvSpPr>
            <a:spLocks noGrp="1"/>
          </p:cNvSpPr>
          <p:nvPr>
            <p:ph type="title"/>
          </p:nvPr>
        </p:nvSpPr>
        <p:spPr>
          <a:xfrm>
            <a:off x="628653" y="922789"/>
            <a:ext cx="7886700" cy="980363"/>
          </a:xfrm>
        </p:spPr>
        <p:txBody>
          <a:bodyPr/>
          <a:lstStyle/>
          <a:p>
            <a:r>
              <a:rPr lang="en-US" altLang="en-US" dirty="0"/>
              <a:t>Responding and Reporting – What Happens Next?</a:t>
            </a:r>
          </a:p>
        </p:txBody>
      </p:sp>
      <p:sp>
        <p:nvSpPr>
          <p:cNvPr id="21507" name="Content Placeholder 2">
            <a:extLst>
              <a:ext uri="{FF2B5EF4-FFF2-40B4-BE49-F238E27FC236}">
                <a16:creationId xmlns:a16="http://schemas.microsoft.com/office/drawing/2014/main" id="{50078366-153E-91B1-0597-FB86F6963964}"/>
              </a:ext>
            </a:extLst>
          </p:cNvPr>
          <p:cNvSpPr>
            <a:spLocks noGrp="1"/>
          </p:cNvSpPr>
          <p:nvPr>
            <p:ph idx="1"/>
          </p:nvPr>
        </p:nvSpPr>
        <p:spPr>
          <a:xfrm>
            <a:off x="628653" y="1903152"/>
            <a:ext cx="7886700" cy="4631872"/>
          </a:xfrm>
        </p:spPr>
        <p:txBody>
          <a:bodyPr/>
          <a:lstStyle/>
          <a:p>
            <a:pPr marL="457162" lvl="1" indent="0">
              <a:buNone/>
            </a:pPr>
            <a:r>
              <a:rPr lang="en-US" altLang="en-US" dirty="0"/>
              <a:t>Which of the following is the most appropriate? (Select all that apply)</a:t>
            </a:r>
          </a:p>
          <a:p>
            <a:pPr lvl="1">
              <a:buFont typeface="Wingdings" panose="05000000000000000000" pitchFamily="2" charset="2"/>
              <a:buChar char="q"/>
            </a:pPr>
            <a:r>
              <a:rPr lang="en-US" altLang="en-US" sz="2200" dirty="0"/>
              <a:t>Continue offering a supportive and stable environment.</a:t>
            </a:r>
          </a:p>
          <a:p>
            <a:pPr lvl="1">
              <a:buFont typeface="Wingdings" panose="05000000000000000000" pitchFamily="2" charset="2"/>
              <a:buChar char="q"/>
            </a:pPr>
            <a:r>
              <a:rPr lang="en-US" altLang="en-US" sz="2200" dirty="0"/>
              <a:t>Post about your concerns about the situation on social media.</a:t>
            </a:r>
          </a:p>
          <a:p>
            <a:pPr lvl="1">
              <a:buFont typeface="Wingdings" panose="05000000000000000000" pitchFamily="2" charset="2"/>
              <a:buChar char="q"/>
            </a:pPr>
            <a:r>
              <a:rPr lang="en-US" altLang="en-US" sz="2200" dirty="0"/>
              <a:t>Delay reporting until you are absolutely certain trafficking is occurring</a:t>
            </a:r>
          </a:p>
          <a:p>
            <a:pPr lvl="1">
              <a:buFont typeface="Wingdings" panose="05000000000000000000" pitchFamily="2" charset="2"/>
              <a:buChar char="q"/>
            </a:pPr>
            <a:r>
              <a:rPr lang="en-US" altLang="en-US" sz="2200" dirty="0"/>
              <a:t>Notify the school counselor or an administrator of the situation.</a:t>
            </a:r>
          </a:p>
          <a:p>
            <a:pPr lvl="1">
              <a:buFont typeface="Wingdings" panose="05000000000000000000" pitchFamily="2" charset="2"/>
              <a:buChar char="q"/>
            </a:pPr>
            <a:r>
              <a:rPr lang="en-US" altLang="en-US" sz="2200" dirty="0"/>
              <a:t>Follow any additional protocols outlined by your agency or organization.</a:t>
            </a:r>
          </a:p>
          <a:p>
            <a:pPr lvl="1">
              <a:buFont typeface="Wingdings" panose="05000000000000000000" pitchFamily="2" charset="2"/>
              <a:buChar char="q"/>
            </a:pPr>
            <a:r>
              <a:rPr lang="en-US" altLang="en-US" sz="2200" dirty="0"/>
              <a:t>Confront the suspected trafficker directly.</a:t>
            </a:r>
          </a:p>
          <a:p>
            <a:pPr lvl="1">
              <a:buFont typeface="Wingdings" panose="05000000000000000000" pitchFamily="2" charset="2"/>
              <a:buChar char="q"/>
            </a:pPr>
            <a:r>
              <a:rPr lang="en-US" altLang="en-US" sz="2200" dirty="0"/>
              <a:t>Investigate your suspicions further on your own.</a:t>
            </a:r>
          </a:p>
        </p:txBody>
      </p:sp>
    </p:spTree>
    <p:extLst>
      <p:ext uri="{BB962C8B-B14F-4D97-AF65-F5344CB8AC3E}">
        <p14:creationId xmlns:p14="http://schemas.microsoft.com/office/powerpoint/2010/main" val="2419907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BD132-3480-9D2E-29C8-A0D92719D589}"/>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DC904A6D-8712-6D85-8643-330F67983B8E}"/>
              </a:ext>
            </a:extLst>
          </p:cNvPr>
          <p:cNvSpPr>
            <a:spLocks noGrp="1"/>
          </p:cNvSpPr>
          <p:nvPr>
            <p:ph type="title"/>
          </p:nvPr>
        </p:nvSpPr>
        <p:spPr>
          <a:xfrm>
            <a:off x="628650" y="688550"/>
            <a:ext cx="7886700" cy="963705"/>
          </a:xfrm>
        </p:spPr>
        <p:txBody>
          <a:bodyPr/>
          <a:lstStyle/>
          <a:p>
            <a:r>
              <a:rPr lang="en-US" altLang="en-US" dirty="0"/>
              <a:t>Responding and Reporting – What Happens Next?</a:t>
            </a:r>
          </a:p>
        </p:txBody>
      </p:sp>
      <p:sp>
        <p:nvSpPr>
          <p:cNvPr id="21507" name="Content Placeholder 2">
            <a:extLst>
              <a:ext uri="{FF2B5EF4-FFF2-40B4-BE49-F238E27FC236}">
                <a16:creationId xmlns:a16="http://schemas.microsoft.com/office/drawing/2014/main" id="{773883A1-E959-EF14-5D2D-17E2ED52A585}"/>
              </a:ext>
            </a:extLst>
          </p:cNvPr>
          <p:cNvSpPr>
            <a:spLocks noGrp="1"/>
          </p:cNvSpPr>
          <p:nvPr>
            <p:ph idx="1"/>
          </p:nvPr>
        </p:nvSpPr>
        <p:spPr>
          <a:xfrm>
            <a:off x="628650" y="1454822"/>
            <a:ext cx="7886700" cy="5318957"/>
          </a:xfrm>
        </p:spPr>
        <p:txBody>
          <a:bodyPr/>
          <a:lstStyle/>
          <a:p>
            <a:pPr marL="456565" lvl="1" indent="0">
              <a:buNone/>
            </a:pPr>
            <a:r>
              <a:rPr lang="en-US" altLang="en-US" dirty="0">
                <a:latin typeface="Calibri"/>
                <a:ea typeface="Calibri"/>
                <a:cs typeface="Calibri"/>
              </a:rPr>
              <a:t>Which of the following is the most appropriate? (Select all that apply)</a:t>
            </a:r>
            <a:endParaRPr lang="en-US" dirty="0">
              <a:latin typeface="Calibri"/>
              <a:ea typeface="Calibri"/>
              <a:cs typeface="Calibri"/>
            </a:endParaRPr>
          </a:p>
          <a:p>
            <a:pPr marL="685165" lvl="1" indent="-227965">
              <a:buFont typeface="Wingdings" panose="05000000000000000000" pitchFamily="2" charset="2"/>
              <a:buChar char="q"/>
            </a:pPr>
            <a:r>
              <a:rPr lang="en-US" altLang="en-US" dirty="0">
                <a:latin typeface="Calibri"/>
                <a:ea typeface="Calibri"/>
                <a:cs typeface="Calibri"/>
              </a:rPr>
              <a:t> </a:t>
            </a:r>
            <a:r>
              <a:rPr lang="en-US" sz="2200" dirty="0">
                <a:solidFill>
                  <a:srgbClr val="00B050"/>
                </a:solidFill>
                <a:latin typeface="Calibri"/>
                <a:ea typeface="Calibri"/>
                <a:cs typeface="Calibri"/>
              </a:rPr>
              <a:t>Continue offering a supportive and stable environment.</a:t>
            </a:r>
          </a:p>
          <a:p>
            <a:pPr marL="685165" lvl="1" indent="-227965">
              <a:buFont typeface="Wingdings,Sans-Serif" panose="05000000000000000000" pitchFamily="2" charset="2"/>
              <a:buChar char="q"/>
            </a:pPr>
            <a:r>
              <a:rPr lang="en-US" sz="2200" dirty="0">
                <a:latin typeface="Calibri"/>
                <a:ea typeface="Calibri"/>
                <a:cs typeface="Calibri"/>
              </a:rPr>
              <a:t>Posting about your concerns about the situation on social media is never a good decision.</a:t>
            </a:r>
          </a:p>
          <a:p>
            <a:pPr marL="685165" lvl="1" indent="-227965">
              <a:buFont typeface="Wingdings,Sans-Serif" panose="05000000000000000000" pitchFamily="2" charset="2"/>
              <a:buChar char="q"/>
            </a:pPr>
            <a:r>
              <a:rPr lang="en-US" sz="2200" dirty="0">
                <a:latin typeface="Calibri"/>
                <a:ea typeface="Calibri"/>
                <a:cs typeface="Calibri"/>
              </a:rPr>
              <a:t>Delay reporting until you are absolutely certain trafficking is occurring could put the student at more risk.</a:t>
            </a:r>
          </a:p>
          <a:p>
            <a:pPr marL="685165" lvl="1" indent="-227965">
              <a:buFont typeface="Wingdings,Sans-Serif" panose="05000000000000000000" pitchFamily="2" charset="2"/>
              <a:buChar char="q"/>
            </a:pPr>
            <a:r>
              <a:rPr lang="en-US" sz="2200" dirty="0">
                <a:solidFill>
                  <a:srgbClr val="00B050"/>
                </a:solidFill>
                <a:latin typeface="Calibri"/>
                <a:ea typeface="Calibri"/>
                <a:cs typeface="Calibri"/>
              </a:rPr>
              <a:t>Notify the school counselor or an administrator of the situation.</a:t>
            </a:r>
          </a:p>
          <a:p>
            <a:pPr marL="685165" lvl="1" indent="-227965">
              <a:buFont typeface="Wingdings,Sans-Serif" panose="05000000000000000000" pitchFamily="2" charset="2"/>
              <a:buChar char="q"/>
            </a:pPr>
            <a:r>
              <a:rPr lang="en-US" sz="2200" dirty="0">
                <a:solidFill>
                  <a:srgbClr val="00B050"/>
                </a:solidFill>
                <a:latin typeface="Calibri"/>
                <a:ea typeface="Calibri"/>
                <a:cs typeface="Calibri"/>
              </a:rPr>
              <a:t>Follow any additional protocols outlined by your agency or organization.</a:t>
            </a:r>
          </a:p>
          <a:p>
            <a:pPr marL="685165" lvl="1" indent="-227965">
              <a:buFont typeface="Wingdings,Sans-Serif" panose="05000000000000000000" pitchFamily="2" charset="2"/>
              <a:buChar char="q"/>
            </a:pPr>
            <a:r>
              <a:rPr lang="en-US" sz="2200" dirty="0">
                <a:latin typeface="Calibri"/>
                <a:ea typeface="Calibri"/>
                <a:cs typeface="Calibri"/>
              </a:rPr>
              <a:t>Confront the suspected trafficker directly can put yourself in danger.</a:t>
            </a:r>
          </a:p>
          <a:p>
            <a:pPr marL="685165" lvl="1" indent="-227965">
              <a:buFont typeface="Wingdings,Sans-Serif" panose="05000000000000000000" pitchFamily="2" charset="2"/>
              <a:buChar char="q"/>
            </a:pPr>
            <a:r>
              <a:rPr lang="en-US" sz="2200" dirty="0">
                <a:latin typeface="Calibri"/>
                <a:ea typeface="Calibri"/>
                <a:cs typeface="Calibri"/>
              </a:rPr>
              <a:t>Investigate your suspicions further on your own is not advised and should be left to the professionals.</a:t>
            </a:r>
          </a:p>
        </p:txBody>
      </p:sp>
    </p:spTree>
    <p:extLst>
      <p:ext uri="{BB962C8B-B14F-4D97-AF65-F5344CB8AC3E}">
        <p14:creationId xmlns:p14="http://schemas.microsoft.com/office/powerpoint/2010/main" val="1781841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6DFE-6D22-2898-3FBB-2EE125F829F4}"/>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FFF60C83-EBD8-C21E-3D17-7BDF8B5B476D}"/>
              </a:ext>
            </a:extLst>
          </p:cNvPr>
          <p:cNvSpPr>
            <a:spLocks noGrp="1"/>
          </p:cNvSpPr>
          <p:nvPr>
            <p:ph type="title"/>
          </p:nvPr>
        </p:nvSpPr>
        <p:spPr>
          <a:xfrm>
            <a:off x="628653" y="966789"/>
            <a:ext cx="7886700" cy="793750"/>
          </a:xfrm>
        </p:spPr>
        <p:txBody>
          <a:bodyPr/>
          <a:lstStyle/>
          <a:p>
            <a:r>
              <a:rPr lang="en-US" altLang="en-US" dirty="0"/>
              <a:t>Awareness: What We Covered</a:t>
            </a:r>
          </a:p>
        </p:txBody>
      </p:sp>
      <p:sp>
        <p:nvSpPr>
          <p:cNvPr id="21507" name="Content Placeholder 2">
            <a:extLst>
              <a:ext uri="{FF2B5EF4-FFF2-40B4-BE49-F238E27FC236}">
                <a16:creationId xmlns:a16="http://schemas.microsoft.com/office/drawing/2014/main" id="{1CCCBD0E-773D-B82B-850A-B00ACDE475EC}"/>
              </a:ext>
            </a:extLst>
          </p:cNvPr>
          <p:cNvSpPr>
            <a:spLocks noGrp="1"/>
          </p:cNvSpPr>
          <p:nvPr>
            <p:ph idx="1"/>
          </p:nvPr>
        </p:nvSpPr>
        <p:spPr>
          <a:xfrm>
            <a:off x="628653" y="1906361"/>
            <a:ext cx="7886700" cy="4354753"/>
          </a:xfrm>
        </p:spPr>
        <p:txBody>
          <a:bodyPr/>
          <a:lstStyle/>
          <a:p>
            <a:pPr lvl="1"/>
            <a:r>
              <a:rPr lang="en-US" altLang="en-US" sz="2800" dirty="0"/>
              <a:t>Human Trafficking Definition</a:t>
            </a:r>
          </a:p>
          <a:p>
            <a:pPr lvl="1"/>
            <a:r>
              <a:rPr lang="en-US" altLang="en-US" sz="2800" dirty="0"/>
              <a:t>Human Trafficking Myths and Misconceptions</a:t>
            </a:r>
          </a:p>
          <a:p>
            <a:pPr lvl="1"/>
            <a:r>
              <a:rPr lang="en-US" altLang="en-US" sz="2800" dirty="0"/>
              <a:t>The Scope of the Problem</a:t>
            </a:r>
          </a:p>
          <a:p>
            <a:pPr lvl="1"/>
            <a:r>
              <a:rPr lang="en-US" altLang="en-US" sz="2800" dirty="0"/>
              <a:t>Human Trafficking Red Flags and Warning Signs</a:t>
            </a:r>
          </a:p>
          <a:p>
            <a:pPr lvl="1"/>
            <a:r>
              <a:rPr lang="en-US" altLang="en-US" sz="2800" dirty="0"/>
              <a:t>Human Trafficking Prevention Strategies</a:t>
            </a:r>
          </a:p>
          <a:p>
            <a:pPr lvl="1"/>
            <a:r>
              <a:rPr lang="en-US" altLang="en-US" sz="2800" dirty="0"/>
              <a:t>Responding to and Reporting Suspicions</a:t>
            </a:r>
          </a:p>
        </p:txBody>
      </p:sp>
    </p:spTree>
    <p:extLst>
      <p:ext uri="{BB962C8B-B14F-4D97-AF65-F5344CB8AC3E}">
        <p14:creationId xmlns:p14="http://schemas.microsoft.com/office/powerpoint/2010/main" val="3272343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342C9-4AE6-AE89-BC5D-85D5F74FC598}"/>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95B91AED-ED11-4BC9-E479-3307AA1001F1}"/>
              </a:ext>
            </a:extLst>
          </p:cNvPr>
          <p:cNvSpPr>
            <a:spLocks noGrp="1"/>
          </p:cNvSpPr>
          <p:nvPr>
            <p:ph type="title"/>
          </p:nvPr>
        </p:nvSpPr>
        <p:spPr>
          <a:xfrm>
            <a:off x="628653" y="966789"/>
            <a:ext cx="7886700" cy="793750"/>
          </a:xfrm>
        </p:spPr>
        <p:txBody>
          <a:bodyPr/>
          <a:lstStyle/>
          <a:p>
            <a:r>
              <a:rPr lang="en-US" altLang="en-US" dirty="0"/>
              <a:t>Awareness: Key Takeaways</a:t>
            </a:r>
          </a:p>
        </p:txBody>
      </p:sp>
      <p:sp>
        <p:nvSpPr>
          <p:cNvPr id="21507" name="Content Placeholder 2">
            <a:extLst>
              <a:ext uri="{FF2B5EF4-FFF2-40B4-BE49-F238E27FC236}">
                <a16:creationId xmlns:a16="http://schemas.microsoft.com/office/drawing/2014/main" id="{FE8D4A41-B805-A9F5-E840-A7594571C814}"/>
              </a:ext>
            </a:extLst>
          </p:cNvPr>
          <p:cNvSpPr>
            <a:spLocks noGrp="1"/>
          </p:cNvSpPr>
          <p:nvPr>
            <p:ph idx="1"/>
          </p:nvPr>
        </p:nvSpPr>
        <p:spPr>
          <a:xfrm>
            <a:off x="628653" y="2174809"/>
            <a:ext cx="7886700" cy="4354753"/>
          </a:xfrm>
        </p:spPr>
        <p:txBody>
          <a:bodyPr/>
          <a:lstStyle/>
          <a:p>
            <a:pPr marL="914321" lvl="2" indent="0">
              <a:buNone/>
            </a:pPr>
            <a:r>
              <a:rPr lang="en-US" altLang="en-US" sz="2800" b="1" dirty="0"/>
              <a:t>1. Stay Informed: </a:t>
            </a:r>
            <a:r>
              <a:rPr lang="en-US" altLang="en-US" sz="2800" dirty="0"/>
              <a:t>Continue to educate yourself and others about the risks and indicators of human trafficking.</a:t>
            </a:r>
          </a:p>
          <a:p>
            <a:pPr marL="914321" lvl="2" indent="0">
              <a:buNone/>
            </a:pPr>
            <a:endParaRPr lang="en-US" altLang="en-US" sz="2800" b="1" dirty="0"/>
          </a:p>
          <a:p>
            <a:pPr marL="914321" lvl="2" indent="0">
              <a:buNone/>
            </a:pPr>
            <a:r>
              <a:rPr lang="en-US" altLang="en-US" sz="2800" b="1" dirty="0"/>
              <a:t>2. Empower Youth:</a:t>
            </a:r>
            <a:r>
              <a:rPr lang="en-US" altLang="en-US" sz="2800" dirty="0"/>
              <a:t> Encourage appropriate conversations with young people about their safety and well-being.</a:t>
            </a:r>
          </a:p>
          <a:p>
            <a:pPr marL="914321" lvl="2" indent="0">
              <a:buNone/>
            </a:pPr>
            <a:endParaRPr lang="en-US" altLang="en-US" sz="2800" b="1" dirty="0"/>
          </a:p>
          <a:p>
            <a:pPr marL="914321" lvl="2" indent="0">
              <a:buNone/>
            </a:pPr>
            <a:r>
              <a:rPr lang="en-US" altLang="en-US" sz="2800" b="1" dirty="0"/>
              <a:t>3. Take Action:</a:t>
            </a:r>
            <a:r>
              <a:rPr lang="en-US" altLang="en-US" sz="2800" dirty="0"/>
              <a:t> Be vigilant and proactive in reporting any suspicions.  </a:t>
            </a:r>
            <a:endParaRPr lang="en-US" altLang="en-US" sz="2800" b="1" dirty="0"/>
          </a:p>
        </p:txBody>
      </p:sp>
    </p:spTree>
    <p:extLst>
      <p:ext uri="{BB962C8B-B14F-4D97-AF65-F5344CB8AC3E}">
        <p14:creationId xmlns:p14="http://schemas.microsoft.com/office/powerpoint/2010/main" val="1270924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7BCB-F5F5-A9EC-70E3-8F33881E1EA6}"/>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D485E1EA-BB94-9226-FB1D-F0BE64A89BF9}"/>
              </a:ext>
            </a:extLst>
          </p:cNvPr>
          <p:cNvSpPr>
            <a:spLocks noGrp="1"/>
          </p:cNvSpPr>
          <p:nvPr>
            <p:ph type="title"/>
          </p:nvPr>
        </p:nvSpPr>
        <p:spPr>
          <a:xfrm>
            <a:off x="628653" y="966789"/>
            <a:ext cx="7886700" cy="793750"/>
          </a:xfrm>
        </p:spPr>
        <p:txBody>
          <a:bodyPr/>
          <a:lstStyle/>
          <a:p>
            <a:r>
              <a:rPr lang="en-US" altLang="en-US" dirty="0"/>
              <a:t>Call to Action</a:t>
            </a:r>
          </a:p>
        </p:txBody>
      </p:sp>
      <p:sp>
        <p:nvSpPr>
          <p:cNvPr id="21507" name="Content Placeholder 2">
            <a:extLst>
              <a:ext uri="{FF2B5EF4-FFF2-40B4-BE49-F238E27FC236}">
                <a16:creationId xmlns:a16="http://schemas.microsoft.com/office/drawing/2014/main" id="{0E269DDD-5BD7-BDC7-6472-4230168C5808}"/>
              </a:ext>
            </a:extLst>
          </p:cNvPr>
          <p:cNvSpPr>
            <a:spLocks noGrp="1"/>
          </p:cNvSpPr>
          <p:nvPr>
            <p:ph idx="1"/>
          </p:nvPr>
        </p:nvSpPr>
        <p:spPr>
          <a:xfrm>
            <a:off x="628653" y="1906361"/>
            <a:ext cx="7886700" cy="4354753"/>
          </a:xfrm>
        </p:spPr>
        <p:txBody>
          <a:bodyPr/>
          <a:lstStyle/>
          <a:p>
            <a:pPr marL="914362" lvl="1" indent="-457200">
              <a:buAutoNum type="arabicPeriod"/>
            </a:pPr>
            <a:r>
              <a:rPr lang="en-US" altLang="en-US" sz="2800" b="1" dirty="0"/>
              <a:t>Share</a:t>
            </a:r>
            <a:r>
              <a:rPr lang="en-US" altLang="en-US" sz="2800" dirty="0"/>
              <a:t> what you’ve learned today with your colleagues and community.</a:t>
            </a:r>
          </a:p>
          <a:p>
            <a:pPr marL="914362" lvl="1" indent="-457200">
              <a:buAutoNum type="arabicPeriod"/>
            </a:pPr>
            <a:endParaRPr lang="en-US" altLang="en-US" sz="2800" dirty="0"/>
          </a:p>
          <a:p>
            <a:pPr marL="914362" lvl="1" indent="-457200">
              <a:buAutoNum type="arabicPeriod"/>
            </a:pPr>
            <a:r>
              <a:rPr lang="en-US" altLang="en-US" sz="2800" b="1" dirty="0"/>
              <a:t>Encourage</a:t>
            </a:r>
            <a:r>
              <a:rPr lang="en-US" altLang="en-US" sz="2800" dirty="0"/>
              <a:t> others to participate in training and awareness initiatives.</a:t>
            </a:r>
          </a:p>
          <a:p>
            <a:pPr marL="914362" lvl="1" indent="-457200">
              <a:buAutoNum type="arabicPeriod"/>
            </a:pPr>
            <a:endParaRPr lang="en-US" altLang="en-US" sz="2800" dirty="0"/>
          </a:p>
          <a:p>
            <a:pPr marL="914362" lvl="1" indent="-457200">
              <a:buAutoNum type="arabicPeriod"/>
            </a:pPr>
            <a:r>
              <a:rPr lang="en-US" altLang="en-US" sz="2800" b="1" dirty="0"/>
              <a:t>Stay engaged </a:t>
            </a:r>
            <a:r>
              <a:rPr lang="en-US" altLang="en-US" sz="2800" dirty="0"/>
              <a:t>and continue to support efforts to combat human trafficking. </a:t>
            </a:r>
          </a:p>
        </p:txBody>
      </p:sp>
    </p:spTree>
    <p:extLst>
      <p:ext uri="{BB962C8B-B14F-4D97-AF65-F5344CB8AC3E}">
        <p14:creationId xmlns:p14="http://schemas.microsoft.com/office/powerpoint/2010/main" val="518724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26560"/>
            <a:ext cx="9144000" cy="2258130"/>
          </a:xfrm>
        </p:spPr>
        <p:txBody>
          <a:bodyPr/>
          <a:lstStyle/>
          <a:p>
            <a:endParaRPr lang="en-US" dirty="0"/>
          </a:p>
          <a:p>
            <a:endParaRPr lang="en-US" sz="2800" dirty="0"/>
          </a:p>
          <a:p>
            <a:r>
              <a:rPr lang="en-US" sz="2800" dirty="0">
                <a:latin typeface="Calibri"/>
                <a:ea typeface="Calibri"/>
                <a:cs typeface="Calibri"/>
              </a:rPr>
              <a:t>Email Address: </a:t>
            </a:r>
            <a:r>
              <a:rPr lang="en-US" sz="2800" dirty="0">
                <a:latin typeface="Calibri"/>
                <a:ea typeface="Calibri"/>
                <a:cs typeface="Calibri"/>
                <a:hlinkClick r:id="rId3"/>
              </a:rPr>
              <a:t>HealthySchools1@fldoe.org</a:t>
            </a:r>
            <a:r>
              <a:rPr lang="en-US" sz="2800" dirty="0">
                <a:latin typeface="Calibri"/>
                <a:ea typeface="Calibri"/>
                <a:cs typeface="Calibri"/>
              </a:rPr>
              <a:t>  </a:t>
            </a:r>
          </a:p>
        </p:txBody>
      </p:sp>
    </p:spTree>
    <p:extLst>
      <p:ext uri="{BB962C8B-B14F-4D97-AF65-F5344CB8AC3E}">
        <p14:creationId xmlns:p14="http://schemas.microsoft.com/office/powerpoint/2010/main" val="385689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441A-F75E-B6F4-5D68-E80AC4D2E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FBE69-4E2F-96DB-3904-18142F22721C}"/>
              </a:ext>
            </a:extLst>
          </p:cNvPr>
          <p:cNvSpPr>
            <a:spLocks noGrp="1"/>
          </p:cNvSpPr>
          <p:nvPr>
            <p:ph type="title"/>
          </p:nvPr>
        </p:nvSpPr>
        <p:spPr/>
        <p:txBody>
          <a:bodyPr>
            <a:normAutofit fontScale="90000"/>
          </a:bodyPr>
          <a:lstStyle/>
          <a:p>
            <a:pPr>
              <a:lnSpc>
                <a:spcPct val="107000"/>
              </a:lnSpc>
              <a:spcAft>
                <a:spcPts val="800"/>
              </a:spcAft>
            </a:pPr>
            <a:br>
              <a:rPr lang="en-US" sz="3100" u="sng" dirty="0"/>
            </a:br>
            <a:r>
              <a:rPr lang="en-US" sz="4400" kern="100" dirty="0">
                <a:latin typeface="Calibri"/>
                <a:ea typeface="Calibri"/>
                <a:cs typeface="Arial"/>
              </a:rPr>
              <a:t>Human Trafficking Awareness Training</a:t>
            </a:r>
            <a:br>
              <a:rPr lang="en-US" sz="3200" dirty="0"/>
            </a:br>
            <a:endParaRPr lang="en-US" dirty="0"/>
          </a:p>
        </p:txBody>
      </p:sp>
      <p:sp>
        <p:nvSpPr>
          <p:cNvPr id="4" name="Text Placeholder 3">
            <a:extLst>
              <a:ext uri="{FF2B5EF4-FFF2-40B4-BE49-F238E27FC236}">
                <a16:creationId xmlns:a16="http://schemas.microsoft.com/office/drawing/2014/main" id="{41D331E9-F3A8-55AE-3B2E-27AD67EC0442}"/>
              </a:ext>
            </a:extLst>
          </p:cNvPr>
          <p:cNvSpPr>
            <a:spLocks noGrp="1"/>
          </p:cNvSpPr>
          <p:nvPr>
            <p:ph type="body" idx="1"/>
          </p:nvPr>
        </p:nvSpPr>
        <p:spPr/>
        <p:txBody>
          <a:bodyPr/>
          <a:lstStyle/>
          <a:p>
            <a:pPr algn="ctr"/>
            <a:r>
              <a:rPr lang="en-US" sz="4400" dirty="0">
                <a:solidFill>
                  <a:srgbClr val="002060"/>
                </a:solidFill>
              </a:rPr>
              <a:t>Introduction</a:t>
            </a:r>
          </a:p>
        </p:txBody>
      </p:sp>
    </p:spTree>
    <p:extLst>
      <p:ext uri="{BB962C8B-B14F-4D97-AF65-F5344CB8AC3E}">
        <p14:creationId xmlns:p14="http://schemas.microsoft.com/office/powerpoint/2010/main" val="176409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A9B0-8C9A-99D9-565B-0874CA331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DA561-A8D3-6C72-DB6D-3D9560356C04}"/>
              </a:ext>
            </a:extLst>
          </p:cNvPr>
          <p:cNvSpPr>
            <a:spLocks noGrp="1"/>
          </p:cNvSpPr>
          <p:nvPr>
            <p:ph type="title"/>
          </p:nvPr>
        </p:nvSpPr>
        <p:spPr>
          <a:xfrm>
            <a:off x="809497" y="781204"/>
            <a:ext cx="7886699" cy="5441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dirty="0"/>
              <a:t>Introduction</a:t>
            </a:r>
          </a:p>
        </p:txBody>
      </p:sp>
      <p:sp>
        <p:nvSpPr>
          <p:cNvPr id="3" name="Content Placeholder 2">
            <a:extLst>
              <a:ext uri="{FF2B5EF4-FFF2-40B4-BE49-F238E27FC236}">
                <a16:creationId xmlns:a16="http://schemas.microsoft.com/office/drawing/2014/main" id="{32A6794F-370E-C1F3-FF95-177C8B76F3F6}"/>
              </a:ext>
            </a:extLst>
          </p:cNvPr>
          <p:cNvSpPr>
            <a:spLocks noGrp="1"/>
          </p:cNvSpPr>
          <p:nvPr>
            <p:ph idx="1"/>
          </p:nvPr>
        </p:nvSpPr>
        <p:spPr>
          <a:xfrm>
            <a:off x="809496" y="1325339"/>
            <a:ext cx="7886700" cy="5153838"/>
          </a:xfrm>
        </p:spPr>
        <p:txBody>
          <a:bodyPr/>
          <a:lstStyle/>
          <a:p>
            <a:pPr marL="227965" indent="-227965"/>
            <a:r>
              <a:rPr lang="en-US" sz="2400" dirty="0"/>
              <a:t>As an education professional, understanding the dynamics of trafficking is an important step in helping protect and support the youth in your care. </a:t>
            </a:r>
          </a:p>
          <a:p>
            <a:pPr marL="227965" indent="-227965"/>
            <a:r>
              <a:rPr lang="en-US" sz="2400" dirty="0"/>
              <a:t>Human trafficking is a hidden crime </a:t>
            </a:r>
            <a:r>
              <a:rPr lang="en-US" sz="2400"/>
              <a:t>affecting millions </a:t>
            </a:r>
            <a:r>
              <a:rPr lang="en-US" sz="2400" dirty="0"/>
              <a:t>worldwide.</a:t>
            </a:r>
            <a:endParaRPr lang="en-US" sz="2400" dirty="0">
              <a:ea typeface="Calibri" panose="020F0502020204030204" pitchFamily="34" charset="0"/>
              <a:cs typeface="Calibri" panose="020F0502020204030204" pitchFamily="34" charset="0"/>
            </a:endParaRPr>
          </a:p>
          <a:p>
            <a:pPr marL="227965" indent="-227965"/>
            <a:r>
              <a:rPr lang="en-US" sz="2400" dirty="0">
                <a:latin typeface="Calibri"/>
                <a:ea typeface="Calibri"/>
                <a:cs typeface="Calibri"/>
              </a:rPr>
              <a:t>It happens in our communities every day.</a:t>
            </a:r>
          </a:p>
          <a:p>
            <a:pPr marL="227965" indent="-227965"/>
            <a:r>
              <a:rPr lang="en-US" sz="2400" dirty="0"/>
              <a:t>Human trafficking takes on many forms.</a:t>
            </a:r>
            <a:endParaRPr lang="en-US" sz="2400" dirty="0">
              <a:ea typeface="Calibri" panose="020F0502020204030204" pitchFamily="34" charset="0"/>
              <a:cs typeface="Calibri" panose="020F0502020204030204" pitchFamily="34" charset="0"/>
            </a:endParaRPr>
          </a:p>
          <a:p>
            <a:pPr marL="227965" indent="-227965"/>
            <a:r>
              <a:rPr lang="en-US" sz="2400" dirty="0"/>
              <a:t>Victims can be exploited for forced labor or commercial sex, often under coercion, fraud, or threats.</a:t>
            </a:r>
            <a:endParaRPr lang="en-US" sz="2400" dirty="0">
              <a:ea typeface="Calibri" panose="020F0502020204030204" pitchFamily="34" charset="0"/>
              <a:cs typeface="Calibri" panose="020F0502020204030204" pitchFamily="34" charset="0"/>
            </a:endParaRPr>
          </a:p>
          <a:p>
            <a:pPr marL="227965" indent="-227965"/>
            <a:r>
              <a:rPr lang="en-US" sz="2400" dirty="0"/>
              <a:t>Traffickers manipulate vulnerabilities – poverty, immigration status, or emotional distress – to control their victims.</a:t>
            </a:r>
            <a:endParaRPr lang="en-US" sz="2400" dirty="0">
              <a:ea typeface="Calibri" panose="020F0502020204030204" pitchFamily="34" charset="0"/>
              <a:cs typeface="Calibri" panose="020F0502020204030204" pitchFamily="34" charset="0"/>
            </a:endParaRPr>
          </a:p>
          <a:p>
            <a:pPr marL="227965" indent="-227965"/>
            <a:r>
              <a:rPr lang="en-US" sz="2400" dirty="0"/>
              <a:t>Through technology traffickers increasingly exploit victims online.</a:t>
            </a:r>
            <a:endParaRPr lang="en-US" sz="24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83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9B77-7333-225B-D863-2A75B7029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8B95F-BE9D-E3EB-44F4-40289F50FA1D}"/>
              </a:ext>
            </a:extLst>
          </p:cNvPr>
          <p:cNvSpPr>
            <a:spLocks noGrp="1"/>
          </p:cNvSpPr>
          <p:nvPr>
            <p:ph type="title"/>
          </p:nvPr>
        </p:nvSpPr>
        <p:spPr>
          <a:xfrm>
            <a:off x="712542" y="1016335"/>
            <a:ext cx="7886699" cy="5441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dirty="0"/>
              <a:t>Introduction</a:t>
            </a:r>
          </a:p>
        </p:txBody>
      </p:sp>
      <p:sp>
        <p:nvSpPr>
          <p:cNvPr id="3" name="Content Placeholder 2">
            <a:extLst>
              <a:ext uri="{FF2B5EF4-FFF2-40B4-BE49-F238E27FC236}">
                <a16:creationId xmlns:a16="http://schemas.microsoft.com/office/drawing/2014/main" id="{EB60FD80-B12C-C0E1-2423-336D0EC0659B}"/>
              </a:ext>
            </a:extLst>
          </p:cNvPr>
          <p:cNvSpPr>
            <a:spLocks noGrp="1"/>
          </p:cNvSpPr>
          <p:nvPr>
            <p:ph idx="1"/>
          </p:nvPr>
        </p:nvSpPr>
        <p:spPr>
          <a:xfrm>
            <a:off x="796433" y="1686186"/>
            <a:ext cx="7886700" cy="4815281"/>
          </a:xfrm>
        </p:spPr>
        <p:txBody>
          <a:bodyPr/>
          <a:lstStyle/>
          <a:p>
            <a:pPr marL="227965" indent="-227965"/>
            <a:r>
              <a:rPr lang="en-US" sz="2400" dirty="0">
                <a:latin typeface="Calibri"/>
                <a:ea typeface="Calibri"/>
                <a:cs typeface="Calibri"/>
              </a:rPr>
              <a:t>Thousands of cases of human trafficking every year are reported in the United States alone.</a:t>
            </a:r>
          </a:p>
          <a:p>
            <a:pPr marL="227965" indent="-227965"/>
            <a:r>
              <a:rPr lang="en-US" sz="2400" dirty="0">
                <a:latin typeface="Calibri"/>
                <a:ea typeface="Calibri"/>
                <a:cs typeface="Calibri"/>
              </a:rPr>
              <a:t>Florida ranks among the top three states for human trafficking cases.</a:t>
            </a:r>
          </a:p>
          <a:p>
            <a:pPr marL="227965" indent="-227965"/>
            <a:r>
              <a:rPr lang="en-US" sz="2400" dirty="0">
                <a:latin typeface="Calibri"/>
                <a:ea typeface="Calibri"/>
                <a:cs typeface="Calibri"/>
              </a:rPr>
              <a:t>Florida is a prime target for traffickers because of:</a:t>
            </a:r>
          </a:p>
          <a:p>
            <a:pPr marL="685165" lvl="1" indent="-227965"/>
            <a:r>
              <a:rPr lang="en-US" dirty="0">
                <a:latin typeface="Calibri"/>
                <a:ea typeface="Calibri"/>
                <a:cs typeface="Calibri"/>
              </a:rPr>
              <a:t>Its geographic location.</a:t>
            </a:r>
          </a:p>
          <a:p>
            <a:pPr marL="685165" lvl="1" indent="-227965"/>
            <a:r>
              <a:rPr lang="en-US" dirty="0">
                <a:latin typeface="Calibri"/>
                <a:ea typeface="Calibri"/>
                <a:cs typeface="Calibri"/>
              </a:rPr>
              <a:t>Its high levels of tourism.</a:t>
            </a:r>
          </a:p>
          <a:p>
            <a:pPr marL="685165" lvl="1" indent="-227965"/>
            <a:r>
              <a:rPr lang="en-US" dirty="0">
                <a:latin typeface="Calibri"/>
                <a:ea typeface="Calibri"/>
                <a:cs typeface="Calibri"/>
              </a:rPr>
              <a:t>Its major agricultural industry.</a:t>
            </a:r>
          </a:p>
          <a:p>
            <a:pPr marL="685165" lvl="1" indent="-227965"/>
            <a:r>
              <a:rPr lang="en-US" dirty="0">
                <a:latin typeface="Calibri"/>
                <a:ea typeface="Calibri"/>
                <a:cs typeface="Calibri"/>
              </a:rPr>
              <a:t>Its infrastructure, which can provided traffickers with </a:t>
            </a:r>
            <a:r>
              <a:rPr lang="en-US" sz="2400" dirty="0"/>
              <a:t>easy movement and easy access to victims.</a:t>
            </a:r>
            <a:endParaRPr lang="en-US" sz="24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a:p>
            <a:pPr marL="227965" indent="-227965"/>
            <a:endParaRPr 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174551"/>
      </p:ext>
    </p:extLst>
  </p:cSld>
  <p:clrMapOvr>
    <a:masterClrMapping/>
  </p:clrMapOvr>
</p:sld>
</file>

<file path=ppt/theme/theme1.xml><?xml version="1.0" encoding="utf-8"?>
<a:theme xmlns:a="http://schemas.openxmlformats.org/drawingml/2006/main" name="1_FDOE_PPT_template_Standard">
  <a:themeElements>
    <a:clrScheme name="Custom 1">
      <a:dk1>
        <a:sysClr val="windowText" lastClr="000000"/>
      </a:dk1>
      <a:lt1>
        <a:sysClr val="window" lastClr="FFFFFF"/>
      </a:lt1>
      <a:dk2>
        <a:srgbClr val="44546A"/>
      </a:dk2>
      <a:lt2>
        <a:srgbClr val="E7E6E6"/>
      </a:lt2>
      <a:accent1>
        <a:srgbClr val="262A63"/>
      </a:accent1>
      <a:accent2>
        <a:srgbClr val="3873AE"/>
      </a:accent2>
      <a:accent3>
        <a:srgbClr val="CD9D2C"/>
      </a:accent3>
      <a:accent4>
        <a:srgbClr val="91B6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3.xml><?xml version="1.0" encoding="utf-8"?>
<a:theme xmlns:a="http://schemas.openxmlformats.org/drawingml/2006/main" name="2_FDOE_PPT_template_Standard">
  <a:themeElements>
    <a:clrScheme name="Custom 1">
      <a:dk1>
        <a:sysClr val="windowText" lastClr="000000"/>
      </a:dk1>
      <a:lt1>
        <a:sysClr val="window" lastClr="FFFFFF"/>
      </a:lt1>
      <a:dk2>
        <a:srgbClr val="44546A"/>
      </a:dk2>
      <a:lt2>
        <a:srgbClr val="E7E6E6"/>
      </a:lt2>
      <a:accent1>
        <a:srgbClr val="262A63"/>
      </a:accent1>
      <a:accent2>
        <a:srgbClr val="3873AE"/>
      </a:accent2>
      <a:accent3>
        <a:srgbClr val="CD9D2C"/>
      </a:accent3>
      <a:accent4>
        <a:srgbClr val="91B6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24DAC6EF386347A12C6B9FC4439FF6" ma:contentTypeVersion="18" ma:contentTypeDescription="Create a new document." ma:contentTypeScope="" ma:versionID="000ab89aebebc134bb7d9e9df37daaeb">
  <xsd:schema xmlns:xsd="http://www.w3.org/2001/XMLSchema" xmlns:xs="http://www.w3.org/2001/XMLSchema" xmlns:p="http://schemas.microsoft.com/office/2006/metadata/properties" xmlns:ns1="http://schemas.microsoft.com/sharepoint/v3" xmlns:ns2="0181c5a5-6060-4a64-a394-e07370ee7693" xmlns:ns3="e12a01e7-9b91-4866-b434-e0bed6002f19" targetNamespace="http://schemas.microsoft.com/office/2006/metadata/properties" ma:root="true" ma:fieldsID="4aa56feab66402c34d3fc580fd69a7b0" ns1:_="" ns2:_="" ns3:_="">
    <xsd:import namespace="http://schemas.microsoft.com/sharepoint/v3"/>
    <xsd:import namespace="0181c5a5-6060-4a64-a394-e07370ee7693"/>
    <xsd:import namespace="e12a01e7-9b91-4866-b434-e0bed6002f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81c5a5-6060-4a64-a394-e07370ee7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2a01e7-9b91-4866-b434-e0bed6002f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85d557b-c913-47cf-a49a-42e0d9038c96}" ma:internalName="TaxCatchAll" ma:showField="CatchAllData" ma:web="e12a01e7-9b91-4866-b434-e0bed6002f1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12a01e7-9b91-4866-b434-e0bed6002f19" xsi:nil="true"/>
    <lcf76f155ced4ddcb4097134ff3c332f xmlns="0181c5a5-6060-4a64-a394-e07370ee76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8B8B5E-C1CC-4736-B811-F321FAABF69D}">
  <ds:schemaRefs>
    <ds:schemaRef ds:uri="http://schemas.microsoft.com/sharepoint/v3/contenttype/forms"/>
  </ds:schemaRefs>
</ds:datastoreItem>
</file>

<file path=customXml/itemProps2.xml><?xml version="1.0" encoding="utf-8"?>
<ds:datastoreItem xmlns:ds="http://schemas.openxmlformats.org/officeDocument/2006/customXml" ds:itemID="{6052675C-08C9-427A-8AED-CB28EA731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81c5a5-6060-4a64-a394-e07370ee7693"/>
    <ds:schemaRef ds:uri="e12a01e7-9b91-4866-b434-e0bed6002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FE2BEF-B32C-4A49-8361-9C1956B962D6}">
  <ds:schemaRefs>
    <ds:schemaRef ds:uri="http://schemas.microsoft.com/sharepoint/v3"/>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e12a01e7-9b91-4866-b434-e0bed6002f19"/>
    <ds:schemaRef ds:uri="0181c5a5-6060-4a64-a394-e07370ee7693"/>
  </ds:schemaRefs>
</ds:datastoreItem>
</file>

<file path=docMetadata/LabelInfo.xml><?xml version="1.0" encoding="utf-8"?>
<clbl:labelList xmlns:clbl="http://schemas.microsoft.com/office/2020/mipLabelMetadata">
  <clbl:label id="{63bf107b-cb6f-4173-8c1c-1406bb5cb794}" enabled="0" method="" siteId="{63bf107b-cb6f-4173-8c1c-1406bb5cb794}" removed="1"/>
</clbl:labelList>
</file>

<file path=docProps/app.xml><?xml version="1.0" encoding="utf-8"?>
<Properties xmlns="http://schemas.openxmlformats.org/officeDocument/2006/extended-properties" xmlns:vt="http://schemas.openxmlformats.org/officeDocument/2006/docPropsVTypes">
  <TotalTime>2434</TotalTime>
  <Words>5921</Words>
  <Application>Microsoft Office PowerPoint</Application>
  <PresentationFormat>On-screen Show (4:3)</PresentationFormat>
  <Paragraphs>587</Paragraphs>
  <Slides>66</Slides>
  <Notes>66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66</vt:i4>
      </vt:variant>
    </vt:vector>
  </HeadingPairs>
  <TitlesOfParts>
    <vt:vector size="75" baseType="lpstr">
      <vt:lpstr>Aptos</vt:lpstr>
      <vt:lpstr>Arial</vt:lpstr>
      <vt:lpstr>Calibri</vt:lpstr>
      <vt:lpstr>Trebuchet MS</vt:lpstr>
      <vt:lpstr>Wingdings</vt:lpstr>
      <vt:lpstr>Wingdings,Sans-Serif</vt:lpstr>
      <vt:lpstr>1_FDOE_PPT_template_Standard</vt:lpstr>
      <vt:lpstr>FDOE_PPT_template_Standard</vt:lpstr>
      <vt:lpstr>2_FDOE_PPT_template_Standard</vt:lpstr>
      <vt:lpstr> Human Trafficking Awareness Training </vt:lpstr>
      <vt:lpstr>Training Requirements Section (s.) 1006.481(3), Florida Statutes (F.S.)</vt:lpstr>
      <vt:lpstr>Training Requirements  Section 1012.01(2), F.S.</vt:lpstr>
      <vt:lpstr>Training Requirements  Section 1012.01(3)(c), F.S.</vt:lpstr>
      <vt:lpstr>Training Requirements  Section 1012.01(6), F.S.</vt:lpstr>
      <vt:lpstr>Training Requirements – Additional Notes</vt:lpstr>
      <vt:lpstr> Human Trafficking Awareness Training </vt:lpstr>
      <vt:lpstr>Introduction</vt:lpstr>
      <vt:lpstr>Introduction</vt:lpstr>
      <vt:lpstr>Awareness</vt:lpstr>
      <vt:lpstr>Think it Through: Myth or Facts</vt:lpstr>
      <vt:lpstr>Think it Through: Myth or Facts</vt:lpstr>
      <vt:lpstr>Session Objectives</vt:lpstr>
      <vt:lpstr>Human Trafficking – Defined by Florida Statute</vt:lpstr>
      <vt:lpstr>Human Trafficking – Two Categories</vt:lpstr>
      <vt:lpstr>Uncovering Misconceptions</vt:lpstr>
      <vt:lpstr>Myths about Human Trafficking</vt:lpstr>
      <vt:lpstr>Media Depictions</vt:lpstr>
      <vt:lpstr>Is it Trafficking or Not? You Decide.</vt:lpstr>
      <vt:lpstr>Scenario 1</vt:lpstr>
      <vt:lpstr>Is it Trafficking or Not? You Decide.</vt:lpstr>
      <vt:lpstr>Scenario 2</vt:lpstr>
      <vt:lpstr>Is it Trafficking or Not? You Decide.</vt:lpstr>
      <vt:lpstr>Scenario 3</vt:lpstr>
      <vt:lpstr>Is it Trafficking or Not? You Decide.</vt:lpstr>
      <vt:lpstr>Scenario 4</vt:lpstr>
      <vt:lpstr> Human Trafficking Awareness Training </vt:lpstr>
      <vt:lpstr>Human Trafficking – Anyone … Anywhere</vt:lpstr>
      <vt:lpstr>Data</vt:lpstr>
      <vt:lpstr>Florida’s Data</vt:lpstr>
      <vt:lpstr>Florida’s Data</vt:lpstr>
      <vt:lpstr>Florida’s Data – Why?</vt:lpstr>
      <vt:lpstr>Which statement best reflects what the data supports?</vt:lpstr>
      <vt:lpstr>Answer</vt:lpstr>
      <vt:lpstr>Which statement best reflects what the data supports?</vt:lpstr>
      <vt:lpstr>Answer</vt:lpstr>
      <vt:lpstr>Which statement best reflects what the data supports?</vt:lpstr>
      <vt:lpstr>Answer</vt:lpstr>
      <vt:lpstr>Which statement best reflects what the data support?</vt:lpstr>
      <vt:lpstr>Answer</vt:lpstr>
      <vt:lpstr> Human Trafficking Awareness Training </vt:lpstr>
      <vt:lpstr>Risk Factors</vt:lpstr>
      <vt:lpstr>Risk Factors</vt:lpstr>
      <vt:lpstr>Risk Factors</vt:lpstr>
      <vt:lpstr> Human Trafficking Awareness Training </vt:lpstr>
      <vt:lpstr>Safeguarding Youth</vt:lpstr>
      <vt:lpstr>Safeguarding Youth</vt:lpstr>
      <vt:lpstr>Safeguarding Youth – Grooming and Exploitation</vt:lpstr>
      <vt:lpstr>Safeguarding Youth – Protective Factors and Prevention Strategies</vt:lpstr>
      <vt:lpstr>Safeguarding Youth – The Story of Mia</vt:lpstr>
      <vt:lpstr>Safeguarding Youth – The Story of Mia (cont.)</vt:lpstr>
      <vt:lpstr>Safeguarding Youth – The Story of Mia (cont.)</vt:lpstr>
      <vt:lpstr>Safeguarding Youth – The Story of Mia (cont.)</vt:lpstr>
      <vt:lpstr>Safeguarding Youth – The Story of Mia (cont.)</vt:lpstr>
      <vt:lpstr>Safeguarding Youth – The Story of Mia (cont.)</vt:lpstr>
      <vt:lpstr> Human Trafficking Awareness Training </vt:lpstr>
      <vt:lpstr>Responding to Suspicions</vt:lpstr>
      <vt:lpstr>Reporting your Concerns</vt:lpstr>
      <vt:lpstr>Reporting your Concerns – Best Practices</vt:lpstr>
      <vt:lpstr>Responding and Reporting – Supporting Youth After Reporting</vt:lpstr>
      <vt:lpstr>Responding and Reporting – What Happens Next?</vt:lpstr>
      <vt:lpstr>Responding and Reporting – What Happens Next?</vt:lpstr>
      <vt:lpstr>Awareness: What We Covered</vt:lpstr>
      <vt:lpstr>Awareness: Key Takeaways</vt:lpstr>
      <vt:lpstr>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Walker, Steve</dc:creator>
  <cp:lastModifiedBy>Walker, Steve</cp:lastModifiedBy>
  <cp:revision>877</cp:revision>
  <cp:lastPrinted>2025-11-17T21:12:36Z</cp:lastPrinted>
  <dcterms:created xsi:type="dcterms:W3CDTF">2025-01-24T16:44:56Z</dcterms:created>
  <dcterms:modified xsi:type="dcterms:W3CDTF">2026-01-22T15:42:23Z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0x0101003624DAC6EF386347A12C6B9FC4439FF6</vt:lpwstr>
  </property>
  <property fmtid="{D5CDD505-2E9C-101B-9397-08002B2CF9AE}" pid="3" name="MediaServiceImageTags">
    <vt:lpwstr/>
  </property>
</Properties>
</file>